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434" r:id="rId2"/>
    <p:sldId id="267" r:id="rId3"/>
    <p:sldId id="399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429" r:id="rId30"/>
    <p:sldId id="430" r:id="rId31"/>
    <p:sldId id="266" r:id="rId32"/>
    <p:sldId id="346" r:id="rId33"/>
    <p:sldId id="347" r:id="rId34"/>
    <p:sldId id="348" r:id="rId35"/>
    <p:sldId id="349" r:id="rId36"/>
    <p:sldId id="350" r:id="rId37"/>
    <p:sldId id="352" r:id="rId38"/>
    <p:sldId id="353" r:id="rId39"/>
    <p:sldId id="354" r:id="rId40"/>
    <p:sldId id="355" r:id="rId41"/>
    <p:sldId id="356" r:id="rId42"/>
    <p:sldId id="357" r:id="rId43"/>
    <p:sldId id="360" r:id="rId44"/>
    <p:sldId id="370" r:id="rId45"/>
    <p:sldId id="371" r:id="rId46"/>
    <p:sldId id="372" r:id="rId47"/>
    <p:sldId id="373" r:id="rId48"/>
    <p:sldId id="374" r:id="rId49"/>
    <p:sldId id="397" r:id="rId50"/>
    <p:sldId id="398" r:id="rId51"/>
    <p:sldId id="466" r:id="rId52"/>
    <p:sldId id="435" r:id="rId5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" initials="m" lastIdx="4" clrIdx="0">
    <p:extLst>
      <p:ext uri="{19B8F6BF-5375-455C-9EA6-DF929625EA0E}">
        <p15:presenceInfo xmlns:p15="http://schemas.microsoft.com/office/powerpoint/2012/main" userId="mustaf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60"/>
  </p:normalViewPr>
  <p:slideViewPr>
    <p:cSldViewPr>
      <p:cViewPr varScale="1">
        <p:scale>
          <a:sx n="70" d="100"/>
          <a:sy n="70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4E40B-0F08-4C94-B6F2-00A94B5B2A71}" type="datetimeFigureOut">
              <a:rPr lang="tr-TR" smtClean="0"/>
              <a:pPr/>
              <a:t>30.1.2015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1F637-A6CE-4374-BDAF-223C122944F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77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A880D-2724-46AC-B65C-C1D996D089EF}" type="slidenum">
              <a:rPr lang="tr-TR" smtClean="0"/>
              <a:pPr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34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9A9C-D84B-4D10-9754-04FD9E88521C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3EA1-86EA-473B-A473-5BA91C62563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5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E2ED-3DFE-41A8-B473-B114DF2125DA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C55D6-1AEF-4998-8F68-7AC5FB5DB4E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911F-54FA-4D4D-ABB6-D40DA3FDC46A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5D635-F1D8-4AE5-A381-0664EEF55CD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2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BCCC-E50C-4A5E-B55D-C69538992FCF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011E-8B28-4BF6-A4A2-1ED1B8AF16B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9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3235-7F78-425B-B116-ADBF7453E5E5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2EDB-E287-4B4F-B5CA-A3F883935F6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9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B8A8-1FF5-41CA-8FCA-A83B2F515DE7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4A09-1F7E-43B8-9E7F-97611A177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6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B8A-21DD-4DF9-AB3E-AA08BC339A3D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AD9A-70BF-4D87-B557-B1788B3E98B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21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ABB4-79C5-4A99-913A-7B7348A583BE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0451-A93C-4BB7-8CE7-08C7FAF8FF8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42-873E-4E9F-90DA-B0EF8D36CA75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401E5-91FC-41D5-BEA9-5077269131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0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00CF-2D38-48ED-B6B9-0D6F327C1DA6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382F-181F-4DF9-B68C-DBA6C6FD97A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9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6A3D6-18B6-4931-98C8-DCF23A9AAC62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27AF-2B91-4DC3-87B8-6A09481A29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3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C1DD-7043-46CD-8E52-E4254A001867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0C12CB-9236-474C-8B03-CDDC4EDDAFC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750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3504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İçmenin Sonuçları: Kalp ve Dolaşım Sisteminde…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Kan basıncında yükselme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Kanın daha çabuk pıhtılaşması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Kandaki oksijende azalma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Damarlarda kolesterol depolanması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Kalp krizi riskinde artma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Kan dolaşımı bozuklukları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Kan dolaşımı bozukluklarına paralel felç, parmaklarda kangren ve iktidarsızlık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81134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244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İçmenin Sonuçları: İç Organlarda…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Midede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aşırı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asit salgılanması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Mide yanmaları ve ülser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Pankreas kanseri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Mesane kanseri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Böbreklerde </a:t>
            </a:r>
            <a:r>
              <a:rPr lang="tr-TR" sz="2700" b="1" dirty="0" err="1">
                <a:solidFill>
                  <a:schemeClr val="bg1"/>
                </a:solidFill>
                <a:latin typeface="+mn-lt"/>
              </a:rPr>
              <a:t>harabiyet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9892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7714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İçmenin Sonuçları: Hastalık Risklerinde Artış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Kalp krizi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1-4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Mesane kanseri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2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Prostat kanseri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2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Pankreas kanseri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2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Ülser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2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Bacak damarı hastalığı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2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Ağız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kanseri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3-30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kat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5669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7714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İçmenin Sonuçları: Hastalık Risklerinde Artış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Dil kanseri riski: 4-33 kat 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Diş eti kanseri riski: 5-14 kat 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Bademcik kanseri riski: 7-11 kat 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Esrar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kullanma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8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Yemek borusu kanseri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8-10 kat 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Bronşit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10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Erkeklerde iktidarsızlık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10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kat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337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77148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İçmenin Sonuçları: Hastalık Risklerinde Artış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Kadınlarda kısırlık riski: 10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Ani ölüm riski: 10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Gırtlak kanseri riski: 16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Rahim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ağzı kanseri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16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Akciğer kanseri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22 kat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Kokain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kullanma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riski: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22 kat </a:t>
            </a:r>
            <a:endParaRPr lang="tr-TR" sz="27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chemeClr val="bg1"/>
                </a:solidFill>
              </a:rPr>
              <a:t>Felç riski: 2-22 </a:t>
            </a:r>
            <a:r>
              <a:rPr lang="tr-TR" sz="2400" b="1" dirty="0" smtClean="0">
                <a:solidFill>
                  <a:schemeClr val="bg1"/>
                </a:solidFill>
              </a:rPr>
              <a:t>kat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2244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531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Ya Pasif İçiciler?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072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Pasif içici sigara içen birinin sigara dumanını soluyandır.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dumanındaki kimyasal maddeler kanser, amfizem, kalp hastalıkları ve KOAH gibi birçok hastalığa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sebep olur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8401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959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Bağımlılığı…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İnsanlar sigaraya genç yaşlarda başlar ancak yaşlandıkça onu bırakmak zorlaşır. Ergenlik döneminde sigaraya başlayan çocuklarda, hayatları boyunca sigara bağımlısı olma olasılığı sigara içmeyen ergenlere göre daha fazladır.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34474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9598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Bağımlılığı…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Gençlerin 1/3’ü sigarayı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denemektedir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ve bunların yarısı sigara bağımlısı olma riski taşımaktadırlar.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Hayatındaki ilk iki sigarasını tamamen bitiren gençlerin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%85’i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bağımlısı olmaktadır.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başlama yaşı 12’ye düşmüştür.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95962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310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Sigaraya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Başlama Nedenleri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318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Akran etkisi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Büyüdüğünü ispatlama isteği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Sigaranın kolay ulaşılabilirliği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Rol modellerin sigara içici oluşu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Medya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Gizli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reklam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ve promosyonlar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9290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65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Sigarayı Bırakmayı Zora Koşanlar…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052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Nikotinin yüksek oranda bağımlılık yapıcılığı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Bırakmaya çalışanların en az yarısında çekilme semptomları ortaya çıkması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İçicilerin sigarasız bir hayatı hayal etmekte zorlanmaları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Uzun süreli başarılı bir bırakma için çok sayıda bırakma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girişiminde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bulunma gerekliliği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Bırakma çabalarının başarısızlıkla sonuçlanması sonucunda oluşan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öz güven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kayıpları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54026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"/>
          <p:cNvSpPr txBox="1"/>
          <p:nvPr/>
        </p:nvSpPr>
        <p:spPr>
          <a:xfrm>
            <a:off x="1879238" y="124758"/>
            <a:ext cx="676887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TBM </a:t>
            </a: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Alan Bilgisi Öğrenme Alanı</a:t>
            </a:r>
            <a:endParaRPr lang="tr-TR" sz="2800" b="1" dirty="0">
              <a:solidFill>
                <a:schemeClr val="bg1">
                  <a:lumMod val="85000"/>
                </a:schemeClr>
              </a:solidFill>
              <a:latin typeface="+mn-lt"/>
            </a:endParaRPr>
          </a:p>
          <a:p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TÜTÜN</a:t>
            </a:r>
            <a:br>
              <a:rPr lang="tr-TR" sz="5400" b="1" dirty="0" smtClean="0">
                <a:solidFill>
                  <a:schemeClr val="bg1"/>
                </a:solidFill>
                <a:latin typeface="+mn-lt"/>
              </a:rPr>
            </a:br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BAĞIMLILIĞI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1549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65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Sigarayı Bırakmayı Zora Koşanlar…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51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Sigaranın sebep olduğu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risklerin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tam olarak algılanamaması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Sigarayla ilgili gerçekleri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kabullenememe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Olumsuz duygularla baş etme stratejileriyle ilgili bilgi ve beceri eksikliği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Sigarayı bırakmanın çok kolay olduğuna dair sanı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Sigarayı bırakmaya gerek olmadığı düşüncesi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37902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65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Sigarayı Bıraktıktan Sonra Olanlar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içerken yükselen nabız ve hızlı soluk alıp verme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20 dakika sonra normale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döner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.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içerken bozulan kandaki oksijen düzeyi 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içmeyi bıraktıktan 8 saat sonra normal 	seviyesine döner.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içmeyi bıraktıktan 24 saat sonra sigarayla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alınan 	</a:t>
            </a:r>
            <a:r>
              <a:rPr lang="tr-TR" sz="2700" b="1" dirty="0" err="1" smtClean="0">
                <a:solidFill>
                  <a:schemeClr val="bg1"/>
                </a:solidFill>
                <a:latin typeface="+mn-lt"/>
              </a:rPr>
              <a:t>karbonmonoksit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vücuttan atılır.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79180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65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Sigarayı Bıraktıktan Sonra Olanlar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4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Sigarayla birlikte artan nikotin düzeyi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48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saat sonra normale döner.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içerken azalan tat ve koku duyusu 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48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saat sonra normale döner.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Yürürken meydana gelen yorulma ve tıkanmalar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2-12 hafta sonra azalır.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91988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65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Sigarayı Bıraktıktan Sonra Olanlar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65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Kısa süreli ve hırıltılı soluk almalar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sonra düzelir, 3-9 ay sonra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akciğer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performansı % 5-10 artar.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Kalp hastalıklarına yakalanma riski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12 ay sonra % 50 azalır.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Mesane kanserine yakalanma riski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12-36 ay sonra % 50 azalır.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4058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659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Sigarayı Bıraktıktan Sonra Olanlar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80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Kalp krizi ve solunum yollarıyla ilgili kanserlere yakalanma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riski 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5 yıl sonra %50 azalır.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Kalp krizi geçirme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olasılığı </a:t>
            </a:r>
            <a:br>
              <a:rPr lang="tr-TR" sz="2700" b="1" dirty="0" smtClean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içmeyi bıraktıktan 10-15 yıl sonra, sigara 	içmeyenler ile aynı seviyeye iner.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Akciğer kanserine yakalanma riski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sigara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içmeyi bıraktıktan 10-15 yıl sonra sigara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	içenlere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göre yarı yarıya azalır.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(4/4)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80917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922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Yetişkinlerin İyi Birer Rol Modeli Olması İçin…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Örnek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olun ama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öyle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eğil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!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i="1" dirty="0">
                <a:solidFill>
                  <a:schemeClr val="bg1"/>
                </a:solidFill>
                <a:latin typeface="+mn-lt"/>
              </a:rPr>
              <a:t>Sigara sağlığa zararlıdır çocuklar, aman içmeyin.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Dinleyin ama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öyle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eğil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!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i="1" dirty="0">
                <a:solidFill>
                  <a:schemeClr val="bg1"/>
                </a:solidFill>
                <a:latin typeface="+mn-lt"/>
              </a:rPr>
              <a:t>E, anlat bakalım.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Öğrenmesine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yardım edin ama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öyle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eğil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!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i="1" dirty="0">
                <a:solidFill>
                  <a:schemeClr val="bg1"/>
                </a:solidFill>
                <a:latin typeface="+mn-lt"/>
              </a:rPr>
              <a:t>Bunları oku da öyle gel.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50250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922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Yetişkinlerin İyi Birer Rol Modeli Olması İçin…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Eleştirin ama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öyle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eğil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!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i="1" dirty="0">
                <a:solidFill>
                  <a:schemeClr val="bg1"/>
                </a:solidFill>
                <a:latin typeface="+mn-lt"/>
              </a:rPr>
              <a:t>Aman, sen zaten hep </a:t>
            </a:r>
            <a:r>
              <a:rPr lang="tr-TR" sz="2700" b="1" i="1" dirty="0" smtClean="0">
                <a:solidFill>
                  <a:schemeClr val="bg1"/>
                </a:solidFill>
                <a:latin typeface="+mn-lt"/>
              </a:rPr>
              <a:t>böylesin</a:t>
            </a:r>
            <a:r>
              <a:rPr lang="tr-TR" sz="2700" b="1" i="1" dirty="0">
                <a:solidFill>
                  <a:schemeClr val="bg1"/>
                </a:solidFill>
                <a:latin typeface="+mn-lt"/>
              </a:rPr>
              <a:t>!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Uyarın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a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ma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öyle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eğil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!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i="1" dirty="0">
                <a:solidFill>
                  <a:schemeClr val="bg1"/>
                </a:solidFill>
                <a:latin typeface="+mn-lt"/>
              </a:rPr>
              <a:t>Eğer dediğimi yapmazsan çok fena olur.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Tartışın ama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öyle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eğil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!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i="1" dirty="0">
                <a:solidFill>
                  <a:schemeClr val="bg1"/>
                </a:solidFill>
                <a:latin typeface="+mn-lt"/>
              </a:rPr>
              <a:t>Anlat bakalım her şeyi.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55294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7115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Anne, Baba ya da Öğretmen Olarak Yapabilecekleriniz…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Sorunu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küçümsemeyin.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ve çocuk hakkında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ön yargılarınızın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farkına varın.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Onu etiketlemekten kaçının.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Bağımlılık yapıcı maddeler hakkında bilgi sahibi olun.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Çocukla konuşurken açık, samimi ve inandırıcı olun.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Çocuğa konuşması için bir fırsat verin.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1186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7115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Anne, Baba ya da Öğretmen Olarak Yapabilecekleriniz…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Genellemeler yapmaktan kaçının.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Söylediği şeylere ani tepki vermeyin.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Korkularınıza dayanarak konuşmayın.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Özendirmemeye dikkat edin.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Merakı arttırmayın.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Öğüt vermeyin.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04892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3415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İçtiğinden Şüphelendiğinizde...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80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içerken yakaladığınızda zarar vermeden sadece elindeki paketi alın ve sigara içilmesi ile ilgili ev ya da okul kurallarını hatırlatın. Sigara ile her yakaladığınızda aynı tepkiyi verin.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Evde ya da okulda sigara içilemeyeceğini bildirin. Ev içi kurallara yetişkin olarak siz de uyun.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87680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7954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Tütün Bağımlılığı: Korkunç Bir Durum!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220554"/>
            <a:ext cx="8787593" cy="476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Sigara dünyada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en yaygın kullanılan bağımlılık yapıcı maddedir.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Dünyada 1,1 milyar sigara tiryakisi var; yetişkin nüfusun 3’te 1’i…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Sigaradan her yıl 4,9 milyon kişi ölüyor; günde 13.000 kişi…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Türkiye’de 17 milyon sigara tiryakisi var; yetişkin nüfusun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% 44’ü…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Türkiye’de sigaradan her yıl 70-100 bin kişi ölüyor; yani günde 250 kişi…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5143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34159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İçtiğinden Şüphelendiğinizde...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Nasihat dilini kullanmadan sigaranın etkileri hakkında konuşun. Doğru bilgileri öğrenmesini sağlayın.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Sınıf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içindeki konuşmalarınız ona değil, üçüncü şahsa yönelik olsun.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Sınıf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içinde sigara ve etkileri başlıklı bir tartışma düzenleyin. 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 kokan odasını toplamayacağınızı ya da eşyalarını temizlemeyeceğinizi bildirin.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30000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8080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Önleyici Faktörler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Güçlü ve pozitif aile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bağları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Ebeveynlerin çocuklarının yaşamlarına ilgili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olmaları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Ebeveynlerin çocuklarının arkadaşlarından ve neler yaptıklarından haberdar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olmaları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Aile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içi kuralların açık olması ve herkesin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bunlara uyması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Okulda başarılı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olma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Okul,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kulüpler gibi kurumlarla kurulmuş güçlü bir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bağ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Uyuşturucu kullanımı ile ilgili yaşa uygun doğru bilgilenme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021" y="2479536"/>
            <a:ext cx="87875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İyi Bir 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Anne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Baba ve Öğretmen 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>
                <a:solidFill>
                  <a:schemeClr val="bg1"/>
                </a:solidFill>
                <a:latin typeface="+mn-lt"/>
              </a:rPr>
              <a:t>Olmak Gerekli!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>
                <a:solidFill>
                  <a:schemeClr val="bg1"/>
                </a:solidFill>
                <a:latin typeface="+mn-lt"/>
              </a:rPr>
              <a:t/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>
                <a:solidFill>
                  <a:schemeClr val="bg1"/>
                </a:solidFill>
                <a:latin typeface="+mn-lt"/>
              </a:rPr>
              <a:t>İyi Bir </a:t>
            </a:r>
            <a:br>
              <a:rPr lang="tr-TR" sz="2700" b="1" dirty="0">
                <a:solidFill>
                  <a:schemeClr val="bg1"/>
                </a:solidFill>
                <a:latin typeface="+mn-lt"/>
              </a:rPr>
            </a:br>
            <a:r>
              <a:rPr lang="tr-TR" sz="2700" b="1" dirty="0">
                <a:solidFill>
                  <a:schemeClr val="bg1"/>
                </a:solidFill>
                <a:latin typeface="+mn-lt"/>
              </a:rPr>
              <a:t>Anne ve Baba Olmak İçin…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67267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8204" y="2395384"/>
            <a:ext cx="8787593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Her 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zaman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iyi 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b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ir 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inleyici 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o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lun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!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10975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8204" y="2395384"/>
            <a:ext cx="8787593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Konferans 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vermeyin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, </a:t>
            </a:r>
            <a:endParaRPr lang="tr-TR" sz="60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f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ikrinizi 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s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öyleyin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52047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8204" y="1568624"/>
            <a:ext cx="8787593" cy="3720752"/>
            <a:chOff x="178204" y="2084512"/>
            <a:chExt cx="8787593" cy="3720752"/>
          </a:xfrm>
        </p:grpSpPr>
        <p:sp>
          <p:nvSpPr>
            <p:cNvPr id="2" name="TextBox 1"/>
            <p:cNvSpPr txBox="1"/>
            <p:nvPr/>
          </p:nvSpPr>
          <p:spPr>
            <a:xfrm>
              <a:off x="178204" y="2084512"/>
              <a:ext cx="878759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tr-TR" sz="6000" b="1" dirty="0">
                  <a:solidFill>
                    <a:schemeClr val="bg1"/>
                  </a:solidFill>
                  <a:latin typeface="+mn-lt"/>
                </a:rPr>
                <a:t>Onunla </a:t>
              </a:r>
              <a:r>
                <a:rPr lang="tr-TR" sz="6000" b="1" dirty="0" smtClean="0">
                  <a:solidFill>
                    <a:schemeClr val="bg1"/>
                  </a:solidFill>
                  <a:latin typeface="+mn-lt"/>
                </a:rPr>
                <a:t>konuşmaktan </a:t>
              </a:r>
              <a:r>
                <a:rPr lang="tr-TR" sz="6000" b="1" dirty="0">
                  <a:solidFill>
                    <a:schemeClr val="bg1"/>
                  </a:solidFill>
                  <a:latin typeface="+mn-lt"/>
                </a:rPr>
                <a:t>ç</a:t>
              </a:r>
              <a:r>
                <a:rPr lang="tr-TR" sz="6000" b="1" dirty="0" smtClean="0">
                  <a:solidFill>
                    <a:schemeClr val="bg1"/>
                  </a:solidFill>
                  <a:latin typeface="+mn-lt"/>
                </a:rPr>
                <a:t>ekinmeyin!</a:t>
              </a:r>
              <a:endParaRPr lang="tr-TR" sz="60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0921" y="4466436"/>
              <a:ext cx="8568952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tr-TR" sz="2700" b="1" dirty="0">
                  <a:solidFill>
                    <a:schemeClr val="bg1"/>
                  </a:solidFill>
                  <a:latin typeface="+mn-lt"/>
                </a:rPr>
                <a:t>“Bedeninin buna nasıl tepki vereceğini bilmiyoruz, bazı insanlar çok çabuk bağımlı </a:t>
              </a:r>
              <a:r>
                <a:rPr lang="tr-TR" sz="2700" b="1" dirty="0" smtClean="0">
                  <a:solidFill>
                    <a:schemeClr val="bg1"/>
                  </a:solidFill>
                  <a:latin typeface="+mn-lt"/>
                </a:rPr>
                <a:t>hâle gelebilirler </a:t>
              </a:r>
              <a:r>
                <a:rPr lang="tr-TR" sz="2700" b="1" dirty="0">
                  <a:solidFill>
                    <a:schemeClr val="bg1"/>
                  </a:solidFill>
                  <a:latin typeface="+mn-lt"/>
                </a:rPr>
                <a:t>ya da çok hasta </a:t>
              </a:r>
              <a:r>
                <a:rPr lang="tr-TR" sz="2700" b="1" dirty="0" smtClean="0">
                  <a:solidFill>
                    <a:schemeClr val="bg1"/>
                  </a:solidFill>
                  <a:latin typeface="+mn-lt"/>
                </a:rPr>
                <a:t>olabilirler. Bu, </a:t>
              </a:r>
              <a:r>
                <a:rPr lang="tr-TR" sz="2700" b="1" dirty="0">
                  <a:solidFill>
                    <a:schemeClr val="bg1"/>
                  </a:solidFill>
                  <a:latin typeface="+mn-lt"/>
                </a:rPr>
                <a:t>kişiden kişiye değişen bir durumdur.”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4192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0556" y="1268760"/>
            <a:ext cx="8862889" cy="4254281"/>
            <a:chOff x="179511" y="1196752"/>
            <a:chExt cx="8862889" cy="4254281"/>
          </a:xfrm>
        </p:grpSpPr>
        <p:sp>
          <p:nvSpPr>
            <p:cNvPr id="2" name="TextBox 1"/>
            <p:cNvSpPr txBox="1"/>
            <p:nvPr/>
          </p:nvSpPr>
          <p:spPr>
            <a:xfrm>
              <a:off x="254807" y="1196752"/>
              <a:ext cx="87875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tr-TR" sz="6000" b="1" dirty="0">
                  <a:solidFill>
                    <a:schemeClr val="bg1"/>
                  </a:solidFill>
                  <a:latin typeface="+mn-lt"/>
                </a:rPr>
                <a:t>Açık o</a:t>
              </a:r>
              <a:r>
                <a:rPr lang="tr-TR" sz="6000" b="1" dirty="0" smtClean="0">
                  <a:solidFill>
                    <a:schemeClr val="bg1"/>
                  </a:solidFill>
                  <a:latin typeface="+mn-lt"/>
                </a:rPr>
                <a:t>lun!</a:t>
              </a:r>
              <a:endParaRPr lang="tr-TR" sz="6000" b="1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511" y="2450212"/>
              <a:ext cx="8785101" cy="3000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tr-TR" sz="2700" b="1" dirty="0">
                  <a:solidFill>
                    <a:schemeClr val="bg1"/>
                  </a:solidFill>
                  <a:latin typeface="+mn-lt"/>
                </a:rPr>
                <a:t>“Bazı arkadaşlarım yüzünden ben de </a:t>
              </a:r>
              <a:r>
                <a:rPr lang="tr-TR" sz="2700" b="1" dirty="0" smtClean="0">
                  <a:solidFill>
                    <a:schemeClr val="bg1"/>
                  </a:solidFill>
                  <a:latin typeface="+mn-lt"/>
                </a:rPr>
                <a:t>kullandım </a:t>
              </a:r>
              <a:r>
                <a:rPr lang="tr-TR" sz="2700" b="1" dirty="0">
                  <a:solidFill>
                    <a:schemeClr val="bg1"/>
                  </a:solidFill>
                  <a:latin typeface="+mn-lt"/>
                </a:rPr>
                <a:t>çünkü onlara uymak gerektiğini düşünüyordum. Kısa süre sonra fark ettim ki ben onu değil, o beni kontrol ediyordu</a:t>
              </a:r>
              <a:r>
                <a:rPr lang="tr-TR" sz="2700" b="1" dirty="0" smtClean="0">
                  <a:solidFill>
                    <a:schemeClr val="bg1"/>
                  </a:solidFill>
                  <a:latin typeface="+mn-lt"/>
                </a:rPr>
                <a:t>.</a:t>
              </a:r>
              <a:r>
                <a:rPr lang="tr-TR" sz="2700" b="1" dirty="0">
                  <a:solidFill>
                    <a:schemeClr val="bg1"/>
                  </a:solidFill>
                </a:rPr>
                <a:t> O günlerde etkileri hakkında bu kadar bilgim yoktu; şimdi bildiklerimi o zamanlar bilseydim hiçbir zaman denemezdim ve seni ondan uzak tutmak için ne yapmam gerekiyorsa yaparım</a:t>
              </a:r>
              <a:r>
                <a:rPr lang="tr-TR" sz="2700" b="1" dirty="0" smtClean="0">
                  <a:solidFill>
                    <a:schemeClr val="bg1"/>
                  </a:solidFill>
                </a:rPr>
                <a:t>.”</a:t>
              </a:r>
              <a:r>
                <a:rPr lang="tr-TR" sz="2700" b="1" dirty="0" smtClean="0">
                  <a:solidFill>
                    <a:schemeClr val="bg1"/>
                  </a:solidFill>
                  <a:latin typeface="+mn-lt"/>
                </a:rPr>
                <a:t> </a:t>
              </a:r>
              <a:endParaRPr lang="tr-TR" sz="2700" b="1" dirty="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9246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8204" y="2921169"/>
            <a:ext cx="8787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Yargılamayın!</a:t>
            </a:r>
            <a:endParaRPr lang="tr-TR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99520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8204" y="2921169"/>
            <a:ext cx="8787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Tehdit e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tmeyin!</a:t>
            </a:r>
            <a:endParaRPr lang="tr-TR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37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8204" y="2921169"/>
            <a:ext cx="87875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Aşırı s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orgulamayın!</a:t>
            </a:r>
            <a:endParaRPr lang="tr-TR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5071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793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Sigaranın İçinde…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1960" y="2542828"/>
            <a:ext cx="38714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chemeClr val="bg1"/>
                </a:solidFill>
                <a:latin typeface="+mn-lt"/>
              </a:rPr>
              <a:t>Karbon </a:t>
            </a:r>
            <a:r>
              <a:rPr lang="tr-TR" sz="2800" dirty="0">
                <a:solidFill>
                  <a:schemeClr val="bg1"/>
                </a:solidFill>
                <a:latin typeface="+mn-lt"/>
              </a:rPr>
              <a:t>monoksit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bg1"/>
                </a:solidFill>
                <a:latin typeface="+mn-lt"/>
              </a:rPr>
              <a:t>Katran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bg1"/>
                </a:solidFill>
                <a:latin typeface="+mn-lt"/>
              </a:rPr>
              <a:t>Aseton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bg1"/>
                </a:solidFill>
                <a:latin typeface="+mn-lt"/>
              </a:rPr>
              <a:t>Kadmiyum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bg1"/>
                </a:solidFill>
                <a:latin typeface="+mn-lt"/>
              </a:rPr>
              <a:t>Bütan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bg1"/>
                </a:solidFill>
                <a:latin typeface="+mn-lt"/>
              </a:rPr>
              <a:t>Arsenik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98" y="1024538"/>
            <a:ext cx="7013379" cy="4997782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1527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7097" y="2459504"/>
            <a:ext cx="8709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Gereksiz 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teşhisler </a:t>
            </a:r>
            <a:r>
              <a:rPr lang="tr-TR" sz="6000" b="1" dirty="0">
                <a:solidFill>
                  <a:schemeClr val="bg1"/>
                </a:solidFill>
                <a:latin typeface="+mn-lt"/>
              </a:rPr>
              <a:t>k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oymayın!</a:t>
            </a:r>
            <a:endParaRPr lang="tr-TR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05465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7097" y="2921169"/>
            <a:ext cx="8709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tr-TR" sz="6000" b="1" dirty="0">
                <a:solidFill>
                  <a:schemeClr val="bg1"/>
                </a:solidFill>
                <a:latin typeface="+mn-lt"/>
              </a:rPr>
              <a:t>Emir v</a:t>
            </a:r>
            <a:r>
              <a:rPr lang="tr-TR" sz="6000" b="1" dirty="0" smtClean="0">
                <a:solidFill>
                  <a:schemeClr val="bg1"/>
                </a:solidFill>
                <a:latin typeface="+mn-lt"/>
              </a:rPr>
              <a:t>ermeyin!</a:t>
            </a:r>
            <a:endParaRPr lang="tr-TR" sz="6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7974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7097" y="1196752"/>
            <a:ext cx="233867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tr-TR" sz="4400" b="1" dirty="0">
                <a:solidFill>
                  <a:schemeClr val="bg1"/>
                </a:solidFill>
                <a:latin typeface="+mn-lt"/>
              </a:rPr>
              <a:t>Ona </a:t>
            </a:r>
            <a:endParaRPr lang="tr-TR" sz="4400" b="1" dirty="0" smtClean="0">
              <a:solidFill>
                <a:schemeClr val="bg1"/>
              </a:solidFill>
              <a:latin typeface="+mn-lt"/>
            </a:endParaRPr>
          </a:p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tr-TR" sz="4400" b="1" dirty="0" smtClean="0">
                <a:solidFill>
                  <a:schemeClr val="bg1"/>
                </a:solidFill>
                <a:latin typeface="+mn-lt"/>
              </a:rPr>
              <a:t>“Hayır!” </a:t>
            </a:r>
          </a:p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tr-TR" sz="4400" b="1" dirty="0">
                <a:solidFill>
                  <a:schemeClr val="bg1"/>
                </a:solidFill>
                <a:latin typeface="+mn-lt"/>
              </a:rPr>
              <a:t>d</a:t>
            </a:r>
            <a:r>
              <a:rPr lang="tr-TR" sz="4400" b="1" dirty="0" smtClean="0">
                <a:solidFill>
                  <a:schemeClr val="bg1"/>
                </a:solidFill>
                <a:latin typeface="+mn-lt"/>
              </a:rPr>
              <a:t>emeyi </a:t>
            </a:r>
          </a:p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tr-TR" sz="4400" b="1" dirty="0">
                <a:solidFill>
                  <a:schemeClr val="bg1"/>
                </a:solidFill>
                <a:latin typeface="+mn-lt"/>
              </a:rPr>
              <a:t>ö</a:t>
            </a:r>
            <a:r>
              <a:rPr lang="tr-TR" sz="4400" b="1" dirty="0" smtClean="0">
                <a:solidFill>
                  <a:schemeClr val="bg1"/>
                </a:solidFill>
                <a:latin typeface="+mn-lt"/>
              </a:rPr>
              <a:t>ğretin!</a:t>
            </a:r>
            <a:endParaRPr lang="tr-TR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715" y="1373060"/>
            <a:ext cx="6140898" cy="437604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1308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7097" y="1196752"/>
            <a:ext cx="870980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3600" b="1" dirty="0">
                <a:solidFill>
                  <a:schemeClr val="bg1"/>
                </a:solidFill>
                <a:latin typeface="+mn-lt"/>
              </a:rPr>
              <a:t>Sınırlarını b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</a:rPr>
              <a:t>elirleyin!</a:t>
            </a:r>
            <a:endParaRPr lang="tr-TR" sz="3600" b="1" dirty="0">
              <a:solidFill>
                <a:schemeClr val="bg1"/>
              </a:solidFill>
              <a:latin typeface="+mn-lt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tr-TR" sz="10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Her çocuğun sınırlarını bilmeye ihtiyacı vardır. 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Sınırlar çocuğun kapasitesini aşmamalıdır.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Koyduğunuz sınırlar açık ve anlaşılır olmalıdır.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Kurallarınız çocuğa ne yapmamasını söylediği kadar ne yapması gerektiğini de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söylemelidir.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Sınırlarınız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geniş ama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tutarlı ve “deliksiz”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olmalıdır.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179388" y="395288"/>
            <a:ext cx="633372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İyi Bir Anne-Baba-Öğretmen Olmak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İçin…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07041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9380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Olay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Arkadaşları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“Hadi içelim.”,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“İçmezsen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küseriz.”,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“Muhallebi çocuğu musun?” dediler? “Kabul etmezsem…” diye düşündü, kendini kötü hissetti, onlarla içti…</a:t>
            </a:r>
          </a:p>
        </p:txBody>
      </p:sp>
      <p:sp>
        <p:nvSpPr>
          <p:cNvPr id="26" name="1 Başlık"/>
          <p:cNvSpPr txBox="1">
            <a:spLocks/>
          </p:cNvSpPr>
          <p:nvPr/>
        </p:nvSpPr>
        <p:spPr bwMode="auto">
          <a:xfrm>
            <a:off x="684213" y="4903579"/>
            <a:ext cx="7772400" cy="9364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200"/>
              </a:spcBef>
              <a:spcAft>
                <a:spcPts val="600"/>
              </a:spcAft>
              <a:defRPr/>
            </a:pPr>
            <a:r>
              <a:rPr lang="tr-TR" sz="2400" b="1" dirty="0">
                <a:ea typeface="+mj-ea"/>
                <a:cs typeface="+mj-cs"/>
              </a:rPr>
              <a:t>Asıl </a:t>
            </a:r>
            <a:r>
              <a:rPr lang="tr-TR" sz="2400" b="1" dirty="0" smtClean="0">
                <a:ea typeface="+mj-ea"/>
                <a:cs typeface="+mj-cs"/>
              </a:rPr>
              <a:t>sorun:</a:t>
            </a:r>
            <a:br>
              <a:rPr lang="tr-TR" sz="2400" b="1" dirty="0" smtClean="0">
                <a:ea typeface="+mj-ea"/>
                <a:cs typeface="+mj-cs"/>
              </a:rPr>
            </a:br>
            <a:r>
              <a:rPr lang="tr-TR" sz="2400" dirty="0" smtClean="0">
                <a:ea typeface="+mj-ea"/>
                <a:cs typeface="+mj-cs"/>
              </a:rPr>
              <a:t>Hayır </a:t>
            </a:r>
            <a:r>
              <a:rPr lang="tr-TR" sz="2400" dirty="0">
                <a:ea typeface="+mj-ea"/>
                <a:cs typeface="+mj-cs"/>
              </a:rPr>
              <a:t>deme becerisinin yetersiz olması</a:t>
            </a:r>
          </a:p>
        </p:txBody>
      </p:sp>
      <p:cxnSp>
        <p:nvCxnSpPr>
          <p:cNvPr id="27" name="20 Dirsek Bağlayıcısı"/>
          <p:cNvCxnSpPr>
            <a:cxnSpLocks noChangeShapeType="1"/>
            <a:stCxn id="26" idx="1"/>
            <a:endCxn id="28" idx="1"/>
          </p:cNvCxnSpPr>
          <p:nvPr/>
        </p:nvCxnSpPr>
        <p:spPr bwMode="auto">
          <a:xfrm rot="10800000">
            <a:off x="571501" y="4108798"/>
            <a:ext cx="112713" cy="1262982"/>
          </a:xfrm>
          <a:prstGeom prst="bentConnector3">
            <a:avLst>
              <a:gd name="adj1" fmla="val 302816"/>
            </a:avLst>
          </a:prstGeom>
          <a:noFill/>
          <a:ln w="38100" algn="ctr">
            <a:solidFill>
              <a:schemeClr val="bg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3 Yuvarlatılmış Dikdörtgen"/>
          <p:cNvSpPr/>
          <p:nvPr/>
        </p:nvSpPr>
        <p:spPr>
          <a:xfrm>
            <a:off x="571500" y="3573016"/>
            <a:ext cx="2000250" cy="107156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bg1"/>
                </a:solidFill>
              </a:rPr>
              <a:t>Kabul etmezsem…</a:t>
            </a:r>
          </a:p>
        </p:txBody>
      </p:sp>
      <p:cxnSp>
        <p:nvCxnSpPr>
          <p:cNvPr id="29" name="15 Düz Ok Bağlayıcısı"/>
          <p:cNvCxnSpPr>
            <a:stCxn id="28" idx="3"/>
            <a:endCxn id="30" idx="1"/>
          </p:cNvCxnSpPr>
          <p:nvPr/>
        </p:nvCxnSpPr>
        <p:spPr>
          <a:xfrm>
            <a:off x="2571750" y="4109591"/>
            <a:ext cx="1071563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4 Yuvarlatılmış Dikdörtgen"/>
          <p:cNvSpPr/>
          <p:nvPr/>
        </p:nvSpPr>
        <p:spPr>
          <a:xfrm>
            <a:off x="3643313" y="3573016"/>
            <a:ext cx="2000250" cy="107156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bg1"/>
                </a:solidFill>
              </a:rPr>
              <a:t>Yalnızlık </a:t>
            </a:r>
          </a:p>
        </p:txBody>
      </p:sp>
      <p:cxnSp>
        <p:nvCxnSpPr>
          <p:cNvPr id="31" name="18 Düz Ok Bağlayıcısı"/>
          <p:cNvCxnSpPr>
            <a:stCxn id="30" idx="3"/>
            <a:endCxn id="32" idx="1"/>
          </p:cNvCxnSpPr>
          <p:nvPr/>
        </p:nvCxnSpPr>
        <p:spPr>
          <a:xfrm>
            <a:off x="5643563" y="4108798"/>
            <a:ext cx="928687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5 Yuvarlatılmış Dikdörtgen"/>
          <p:cNvSpPr/>
          <p:nvPr/>
        </p:nvSpPr>
        <p:spPr>
          <a:xfrm>
            <a:off x="6572250" y="3573016"/>
            <a:ext cx="2000250" cy="107156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chemeClr val="bg1"/>
                </a:solidFill>
              </a:rPr>
              <a:t>Onlarla </a:t>
            </a:r>
            <a:r>
              <a:rPr lang="tr-TR" dirty="0" smtClean="0">
                <a:solidFill>
                  <a:schemeClr val="bg1"/>
                </a:solidFill>
              </a:rPr>
              <a:t>gitti.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3" name="10 Metin kutusu"/>
          <p:cNvSpPr txBox="1">
            <a:spLocks noChangeArrowheads="1"/>
          </p:cNvSpPr>
          <p:nvPr/>
        </p:nvSpPr>
        <p:spPr bwMode="auto">
          <a:xfrm>
            <a:off x="851762" y="2852936"/>
            <a:ext cx="143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chemeClr val="bg1"/>
                </a:solidFill>
                <a:latin typeface="+mn-lt"/>
              </a:rPr>
              <a:t>Ne düşündü?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solidFill>
                  <a:schemeClr val="bg1"/>
                </a:solidFill>
                <a:latin typeface="+mn-lt"/>
              </a:rPr>
              <a:t>Düşünce </a:t>
            </a:r>
          </a:p>
        </p:txBody>
      </p:sp>
      <p:sp>
        <p:nvSpPr>
          <p:cNvPr id="34" name="9 Metin kutusu"/>
          <p:cNvSpPr txBox="1">
            <a:spLocks noChangeArrowheads="1"/>
          </p:cNvSpPr>
          <p:nvPr/>
        </p:nvSpPr>
        <p:spPr bwMode="auto">
          <a:xfrm>
            <a:off x="4037642" y="2852936"/>
            <a:ext cx="12814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chemeClr val="bg1"/>
                </a:solidFill>
                <a:latin typeface="+mn-lt"/>
              </a:rPr>
              <a:t>Ne hissetti?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solidFill>
                  <a:schemeClr val="bg1"/>
                </a:solidFill>
                <a:latin typeface="+mn-lt"/>
              </a:rPr>
              <a:t>Duygu </a:t>
            </a:r>
          </a:p>
        </p:txBody>
      </p:sp>
      <p:sp>
        <p:nvSpPr>
          <p:cNvPr id="35" name="11 Metin kutusu"/>
          <p:cNvSpPr txBox="1">
            <a:spLocks noChangeArrowheads="1"/>
          </p:cNvSpPr>
          <p:nvPr/>
        </p:nvSpPr>
        <p:spPr bwMode="auto">
          <a:xfrm>
            <a:off x="6908858" y="2852936"/>
            <a:ext cx="10714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dirty="0">
                <a:solidFill>
                  <a:schemeClr val="bg1"/>
                </a:solidFill>
                <a:latin typeface="+mn-lt"/>
              </a:rPr>
              <a:t>Ne yaptı?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800" b="1" dirty="0">
                <a:solidFill>
                  <a:schemeClr val="bg1"/>
                </a:solidFill>
                <a:latin typeface="+mn-lt"/>
              </a:rPr>
              <a:t>Davranış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48935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0" grpId="0" animBg="1"/>
      <p:bldP spid="32" grpId="0" animBg="1"/>
      <p:bldP spid="33" grpId="0"/>
      <p:bldP spid="34" grpId="0"/>
      <p:bldP spid="3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209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Hangisi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Doğru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ir “Hayır!”?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22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“Hayır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,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teşekkürler.”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“Hayır, teşekkürler.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Ben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kullanmıyorum.”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“Hayır, teşekkürler. Dünkü maçı izledin mi?”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Hayır! Şimdi gitmem lazım. Sonra görüşürüz.”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Hayır, belki daha sonra.”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Duymuyor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,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görmüyor, anlamıyor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gibi yapmak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06574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5630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Güvenli ve Başarılı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“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Hayır” Deme Örnekleri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Basit H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ayır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Hayır”  veya  “Hayır, 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teşekkürler.”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Olanı Söylemek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Hayır, teşekkürler. 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Ben 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kullanmıyorum.”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Konuyu Değiştirme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Hayır, teşekkürler. Dünkü maçı izledin mi?”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Ortamdan Uzaklaşma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43461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9872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Çekingen ve Başarısız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“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Hayır” D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eme 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Ö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rnekleri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Mazeret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Göstermek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Hayır, acelem var, gitmek zorundayım.”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Atlatma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Hayır, belki daha sonra.”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Görmezden Gelme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7924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021" y="1340768"/>
            <a:ext cx="8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  <a:latin typeface="+mn-lt"/>
              </a:rPr>
              <a:t>Sigara, alkol ve diğer maddeler ilaç </a:t>
            </a:r>
            <a:r>
              <a:rPr lang="tr-TR" sz="3600" b="1" dirty="0" smtClean="0">
                <a:solidFill>
                  <a:schemeClr val="bg1"/>
                </a:solidFill>
                <a:latin typeface="+mn-lt"/>
              </a:rPr>
              <a:t>değildir,</a:t>
            </a:r>
          </a:p>
          <a:p>
            <a:pPr algn="ctr"/>
            <a:r>
              <a:rPr lang="tr-TR" sz="3600" b="1" dirty="0" smtClean="0">
                <a:solidFill>
                  <a:schemeClr val="bg1"/>
                </a:solidFill>
                <a:latin typeface="+mn-lt"/>
              </a:rPr>
              <a:t>sorunlarla </a:t>
            </a:r>
            <a:r>
              <a:rPr lang="tr-TR" sz="3600" b="1" dirty="0">
                <a:solidFill>
                  <a:schemeClr val="bg1"/>
                </a:solidFill>
                <a:latin typeface="+mn-lt"/>
              </a:rPr>
              <a:t>başa çıkmak için kullanılmaz!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77931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52566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Çocuğunun 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Sigara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K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ullandığını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Ö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ğrenen Anne Baba Tepkileri 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4750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Kabullenememe –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İnkâr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Yok, benim çocuğum asla 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kullanmaz.” 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tr-TR" sz="1000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Kendini ve eşini suçlama,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tartışmalar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Bu çocuk senin yüzünden böyle oldu.”, “Ben asla iyi 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	anne-baba 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olamadım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Öfke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duyma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Benim böyle evladım olamaz.”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4347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678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Sigaranın Etkileri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14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Sigaranın etkileri;</a:t>
            </a:r>
          </a:p>
          <a:p>
            <a:pPr marL="738188" lvl="1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ne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kadar içildiğine,</a:t>
            </a:r>
          </a:p>
          <a:p>
            <a:pPr marL="738188" lvl="1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ne kadar süredir kullanıldığına,</a:t>
            </a:r>
          </a:p>
          <a:p>
            <a:pPr marL="738188" lvl="1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ne tür bir tütün kullandığına,</a:t>
            </a:r>
          </a:p>
          <a:p>
            <a:pPr marL="738188" lvl="1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ne kadar derin içe çekildiğine,</a:t>
            </a:r>
          </a:p>
          <a:p>
            <a:pPr marL="738188" lvl="1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kullananın genel sağlık yapısına,</a:t>
            </a:r>
          </a:p>
          <a:p>
            <a:pPr marL="738188" lvl="1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kullananın ailesinde belli hastalıkların olup olmadığına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                  bağlı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olarak değişir.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00466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857529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Çocuğunun 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Sigara Kullandığını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Ö</a:t>
            </a:r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ğrenen Anne Baba Tepkileri </a:t>
            </a:r>
            <a:endParaRPr lang="tr-TR" sz="2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4334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Hayal kırıklığı, çaresizlik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duygusu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Ben onu bunun için mi 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yetiştirdim?”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Her şey  bitti, artık hiçbir şey eskisi gibi olamaz.”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Çocuğu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suçlayan ve aşağılayan tarzda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konuşma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Senden ne köy olur ne 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kasaba!”</a:t>
            </a:r>
            <a:endParaRPr lang="tr-TR" sz="2700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endParaRPr lang="tr-TR" sz="1000" b="1" dirty="0" smtClean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Uç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kararlar alma eğilimi </a:t>
            </a:r>
            <a:endParaRPr lang="tr-TR" sz="2700" b="1" dirty="0" smtClean="0">
              <a:solidFill>
                <a:schemeClr val="bg1"/>
              </a:solidFill>
              <a:latin typeface="+mn-lt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“</a:t>
            </a:r>
            <a:r>
              <a:rPr lang="tr-TR" sz="2700" dirty="0">
                <a:solidFill>
                  <a:schemeClr val="bg1"/>
                </a:solidFill>
                <a:latin typeface="+mn-lt"/>
              </a:rPr>
              <a:t>Bu okula gitmek artık </a:t>
            </a:r>
            <a:r>
              <a:rPr lang="tr-TR" sz="2700" dirty="0" smtClean="0">
                <a:solidFill>
                  <a:schemeClr val="bg1"/>
                </a:solidFill>
                <a:latin typeface="+mn-lt"/>
              </a:rPr>
              <a:t>bitti!”</a:t>
            </a:r>
            <a:endParaRPr lang="tr-TR" sz="27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5628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93902" y="395288"/>
            <a:ext cx="80021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TBM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Tütün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Bağımlılığı Alanı Hedef Kitle ve Modülleri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800514"/>
              </p:ext>
            </p:extLst>
          </p:nvPr>
        </p:nvGraphicFramePr>
        <p:xfrm>
          <a:off x="338506" y="1394222"/>
          <a:ext cx="8466988" cy="359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494"/>
                <a:gridCol w="4233494"/>
              </a:tblGrid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Hedef</a:t>
                      </a:r>
                      <a:r>
                        <a:rPr lang="tr-TR" sz="2500" baseline="0" dirty="0" smtClean="0"/>
                        <a:t> Kitle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Tütün Bağımlılığı </a:t>
                      </a:r>
                      <a:r>
                        <a:rPr lang="tr-TR" sz="2500" dirty="0" smtClean="0"/>
                        <a:t>Modülleri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Okul</a:t>
                      </a:r>
                      <a:r>
                        <a:rPr lang="tr-TR" sz="2500" baseline="0" dirty="0" smtClean="0"/>
                        <a:t> Öncesi ve 1. sınıf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>
                          <a:sym typeface="Webdings" panose="05030102010509060703" pitchFamily="18" charset="2"/>
                        </a:rPr>
                        <a:t>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İlkokul (2, 3, 4)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Ortaokul (5, 6, 7, 8)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Lise (9, 10, 11, 12 )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Yetişkin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1116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601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3207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İçer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İçmez Görülen Sonuçlar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749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Kalp atışının hızlanması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Kan basıncının artması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Midenin asit üretmesi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Böbreklerin az idrar üretmesi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Beynin ve sinir sisteminin hızlı çalışması, sonra yavaşlaması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İştahsızlık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34440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74194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İçmeye Devam </a:t>
            </a:r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Edilirse Görülen Sonuçlar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18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Özellikle ciğerlerdeki ve kalpteki kan damarlarının daralması ve kalınlaşması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Solunumla ilgili enfeksiyonlar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Mide ülseri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Akciğere kan akışının azalmasından dolayı damar hastalıkları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Kalple ilgili hastalıklar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Kanser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9790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6159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İçmenin Sonuçları: Baş ve Yüzde…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Ağız kanserine yakalanma riski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Diş eti hastalıkları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Diş çürümesi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Kötü ağız kokusu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Kronik baş ağrıları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Beyin damarlarında daralma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Ağız, boğaz kanseri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4556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74773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Sigara İçmenin Sonuçları: Akciğer ve Bronşlarda…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Bronşların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çeperlerinde yanma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Kronik öksürük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Akciğer salgılarında azalma</a:t>
            </a:r>
          </a:p>
          <a:p>
            <a:pPr marL="280988" indent="-280988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Akciğer kanseri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6905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1725</TotalTime>
  <Words>1952</Words>
  <Application>Microsoft Office PowerPoint</Application>
  <PresentationFormat>Ekran Gösterisi (4:3)</PresentationFormat>
  <Paragraphs>359</Paragraphs>
  <Slides>52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8" baseType="lpstr">
      <vt:lpstr>Arial</vt:lpstr>
      <vt:lpstr>Calibri</vt:lpstr>
      <vt:lpstr>Verdana</vt:lpstr>
      <vt:lpstr>Webdings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Mustafa</dc:creator>
  <cp:lastModifiedBy>Derya Akyılmaz</cp:lastModifiedBy>
  <cp:revision>469</cp:revision>
  <dcterms:created xsi:type="dcterms:W3CDTF">2010-12-23T09:12:01Z</dcterms:created>
  <dcterms:modified xsi:type="dcterms:W3CDTF">2015-01-30T15:24:26Z</dcterms:modified>
</cp:coreProperties>
</file>