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347" r:id="rId2"/>
    <p:sldId id="267" r:id="rId3"/>
    <p:sldId id="392" r:id="rId4"/>
    <p:sldId id="445" r:id="rId5"/>
    <p:sldId id="391" r:id="rId6"/>
    <p:sldId id="458" r:id="rId7"/>
    <p:sldId id="459" r:id="rId8"/>
    <p:sldId id="339" r:id="rId9"/>
    <p:sldId id="462" r:id="rId10"/>
    <p:sldId id="408" r:id="rId11"/>
    <p:sldId id="460" r:id="rId12"/>
    <p:sldId id="430" r:id="rId13"/>
    <p:sldId id="431" r:id="rId14"/>
    <p:sldId id="432" r:id="rId15"/>
    <p:sldId id="461" r:id="rId16"/>
    <p:sldId id="410" r:id="rId17"/>
    <p:sldId id="474" r:id="rId18"/>
    <p:sldId id="399" r:id="rId19"/>
    <p:sldId id="417" r:id="rId20"/>
    <p:sldId id="416" r:id="rId21"/>
    <p:sldId id="475" r:id="rId22"/>
    <p:sldId id="324" r:id="rId23"/>
    <p:sldId id="476" r:id="rId24"/>
    <p:sldId id="333" r:id="rId25"/>
    <p:sldId id="406" r:id="rId26"/>
    <p:sldId id="426" r:id="rId27"/>
    <p:sldId id="427" r:id="rId28"/>
    <p:sldId id="412" r:id="rId29"/>
    <p:sldId id="463" r:id="rId30"/>
    <p:sldId id="414" r:id="rId31"/>
    <p:sldId id="477" r:id="rId32"/>
    <p:sldId id="478" r:id="rId33"/>
    <p:sldId id="442" r:id="rId34"/>
    <p:sldId id="275" r:id="rId35"/>
    <p:sldId id="276" r:id="rId36"/>
    <p:sldId id="277" r:id="rId37"/>
    <p:sldId id="278" r:id="rId38"/>
    <p:sldId id="279" r:id="rId39"/>
    <p:sldId id="284" r:id="rId40"/>
    <p:sldId id="285" r:id="rId41"/>
    <p:sldId id="291" r:id="rId42"/>
    <p:sldId id="341" r:id="rId43"/>
    <p:sldId id="334" r:id="rId44"/>
    <p:sldId id="407" r:id="rId45"/>
    <p:sldId id="420" r:id="rId46"/>
    <p:sldId id="421" r:id="rId47"/>
    <p:sldId id="422" r:id="rId48"/>
    <p:sldId id="423" r:id="rId49"/>
    <p:sldId id="424" r:id="rId50"/>
    <p:sldId id="425" r:id="rId51"/>
    <p:sldId id="444" r:id="rId52"/>
    <p:sldId id="438" r:id="rId53"/>
    <p:sldId id="306" r:id="rId54"/>
    <p:sldId id="307" r:id="rId55"/>
    <p:sldId id="308" r:id="rId56"/>
    <p:sldId id="309" r:id="rId57"/>
    <p:sldId id="310" r:id="rId58"/>
    <p:sldId id="311" r:id="rId59"/>
    <p:sldId id="316" r:id="rId60"/>
    <p:sldId id="317" r:id="rId61"/>
    <p:sldId id="318" r:id="rId62"/>
    <p:sldId id="322" r:id="rId63"/>
    <p:sldId id="433" r:id="rId64"/>
    <p:sldId id="479" r:id="rId65"/>
    <p:sldId id="480" r:id="rId66"/>
    <p:sldId id="481" r:id="rId67"/>
    <p:sldId id="482" r:id="rId68"/>
    <p:sldId id="483" r:id="rId69"/>
    <p:sldId id="363" r:id="rId70"/>
    <p:sldId id="346" r:id="rId7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" initials="m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9079C1-91B2-4726-BF03-EEE1879C29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36FAF4B-A296-4AA1-B11D-20F710C9FAAF}">
      <dgm:prSet phldrT="[Text]"/>
      <dgm:spPr/>
      <dgm:t>
        <a:bodyPr/>
        <a:lstStyle/>
        <a:p>
          <a:r>
            <a:rPr lang="tr-TR" dirty="0" smtClean="0">
              <a:solidFill>
                <a:schemeClr val="bg1"/>
              </a:solidFill>
              <a:latin typeface="+mn-lt"/>
            </a:rPr>
            <a:t>Alkol</a:t>
          </a:r>
          <a:br>
            <a:rPr lang="tr-TR" dirty="0" smtClean="0">
              <a:solidFill>
                <a:schemeClr val="bg1"/>
              </a:solidFill>
              <a:latin typeface="+mn-lt"/>
            </a:rPr>
          </a:br>
          <a:r>
            <a:rPr lang="tr-TR" dirty="0" smtClean="0">
              <a:solidFill>
                <a:schemeClr val="bg1"/>
              </a:solidFill>
              <a:latin typeface="+mn-lt"/>
            </a:rPr>
            <a:t>ve</a:t>
          </a:r>
          <a:br>
            <a:rPr lang="tr-TR" dirty="0" smtClean="0">
              <a:solidFill>
                <a:schemeClr val="bg1"/>
              </a:solidFill>
              <a:latin typeface="+mn-lt"/>
            </a:rPr>
          </a:br>
          <a:r>
            <a:rPr lang="tr-TR" dirty="0" smtClean="0">
              <a:solidFill>
                <a:schemeClr val="bg1"/>
              </a:solidFill>
              <a:latin typeface="+mn-lt"/>
            </a:rPr>
            <a:t>Madde</a:t>
          </a:r>
          <a:endParaRPr lang="tr-TR" dirty="0"/>
        </a:p>
      </dgm:t>
    </dgm:pt>
    <dgm:pt modelId="{31C9DAD0-30A0-4A18-A872-EE55034384E7}" type="parTrans" cxnId="{C7040FB9-591A-4B8D-B690-CF71F989799F}">
      <dgm:prSet/>
      <dgm:spPr/>
      <dgm:t>
        <a:bodyPr/>
        <a:lstStyle/>
        <a:p>
          <a:endParaRPr lang="tr-TR"/>
        </a:p>
      </dgm:t>
    </dgm:pt>
    <dgm:pt modelId="{C6086E7B-D6E4-4A8A-98FF-44EA10556D7B}" type="sibTrans" cxnId="{C7040FB9-591A-4B8D-B690-CF71F989799F}">
      <dgm:prSet/>
      <dgm:spPr/>
      <dgm:t>
        <a:bodyPr/>
        <a:lstStyle/>
        <a:p>
          <a:endParaRPr lang="tr-TR"/>
        </a:p>
      </dgm:t>
    </dgm:pt>
    <dgm:pt modelId="{7B3379E1-C12E-4DB4-90AA-78E0CB849E93}">
      <dgm:prSet phldrT="[Text]"/>
      <dgm:spPr/>
      <dgm:t>
        <a:bodyPr/>
        <a:lstStyle/>
        <a:p>
          <a:r>
            <a:rPr lang="tr-TR" dirty="0" smtClean="0">
              <a:solidFill>
                <a:schemeClr val="bg1"/>
              </a:solidFill>
              <a:latin typeface="+mn-lt"/>
            </a:rPr>
            <a:t>Şiddet</a:t>
          </a:r>
          <a:br>
            <a:rPr lang="tr-TR" dirty="0" smtClean="0">
              <a:solidFill>
                <a:schemeClr val="bg1"/>
              </a:solidFill>
              <a:latin typeface="+mn-lt"/>
            </a:rPr>
          </a:br>
          <a:r>
            <a:rPr lang="tr-TR" dirty="0" smtClean="0">
              <a:solidFill>
                <a:schemeClr val="bg1"/>
              </a:solidFill>
              <a:latin typeface="+mn-lt"/>
            </a:rPr>
            <a:t>ve </a:t>
          </a:r>
          <a:br>
            <a:rPr lang="tr-TR" dirty="0" smtClean="0">
              <a:solidFill>
                <a:schemeClr val="bg1"/>
              </a:solidFill>
              <a:latin typeface="+mn-lt"/>
            </a:rPr>
          </a:br>
          <a:r>
            <a:rPr lang="tr-TR" dirty="0" smtClean="0">
              <a:solidFill>
                <a:schemeClr val="bg1"/>
              </a:solidFill>
              <a:latin typeface="+mn-lt"/>
            </a:rPr>
            <a:t>Saldırganlık</a:t>
          </a:r>
          <a:endParaRPr lang="tr-TR" dirty="0"/>
        </a:p>
      </dgm:t>
    </dgm:pt>
    <dgm:pt modelId="{01EF0157-93A4-41C6-B910-0D3A19A533C7}" type="parTrans" cxnId="{4DCE6CD2-AE56-47D0-8F09-05F87FCC15C8}">
      <dgm:prSet/>
      <dgm:spPr/>
      <dgm:t>
        <a:bodyPr/>
        <a:lstStyle/>
        <a:p>
          <a:endParaRPr lang="tr-TR"/>
        </a:p>
      </dgm:t>
    </dgm:pt>
    <dgm:pt modelId="{45C99842-4703-444F-AB3F-7BA208E485B4}" type="sibTrans" cxnId="{4DCE6CD2-AE56-47D0-8F09-05F87FCC15C8}">
      <dgm:prSet/>
      <dgm:spPr/>
      <dgm:t>
        <a:bodyPr/>
        <a:lstStyle/>
        <a:p>
          <a:endParaRPr lang="tr-TR"/>
        </a:p>
      </dgm:t>
    </dgm:pt>
    <dgm:pt modelId="{832DE4AC-12D1-4458-8024-0CF1F3004E3E}" type="pres">
      <dgm:prSet presAssocID="{439079C1-91B2-4726-BF03-EEE1879C29B9}" presName="Name0" presStyleCnt="0">
        <dgm:presLayoutVars>
          <dgm:dir/>
          <dgm:resizeHandles val="exact"/>
        </dgm:presLayoutVars>
      </dgm:prSet>
      <dgm:spPr/>
    </dgm:pt>
    <dgm:pt modelId="{8E81FBBB-0C06-40DC-AF9E-73B7A9E8109F}" type="pres">
      <dgm:prSet presAssocID="{536FAF4B-A296-4AA1-B11D-20F710C9FAA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50BCA26-2696-4868-B656-032E2F79D63C}" type="pres">
      <dgm:prSet presAssocID="{C6086E7B-D6E4-4A8A-98FF-44EA10556D7B}" presName="sibTrans" presStyleLbl="sibTrans2D1" presStyleIdx="0" presStyleCnt="1"/>
      <dgm:spPr/>
      <dgm:t>
        <a:bodyPr/>
        <a:lstStyle/>
        <a:p>
          <a:endParaRPr lang="tr-TR"/>
        </a:p>
      </dgm:t>
    </dgm:pt>
    <dgm:pt modelId="{ECD087A3-F3FC-410B-BA41-E8D7551838AB}" type="pres">
      <dgm:prSet presAssocID="{C6086E7B-D6E4-4A8A-98FF-44EA10556D7B}" presName="connectorText" presStyleLbl="sibTrans2D1" presStyleIdx="0" presStyleCnt="1"/>
      <dgm:spPr/>
      <dgm:t>
        <a:bodyPr/>
        <a:lstStyle/>
        <a:p>
          <a:endParaRPr lang="tr-TR"/>
        </a:p>
      </dgm:t>
    </dgm:pt>
    <dgm:pt modelId="{F619817B-47C7-4212-8769-1DA429616D84}" type="pres">
      <dgm:prSet presAssocID="{7B3379E1-C12E-4DB4-90AA-78E0CB849E9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16C7BE-1DE0-4080-B054-4DD91A3DC8B3}" type="presOf" srcId="{C6086E7B-D6E4-4A8A-98FF-44EA10556D7B}" destId="{ECD087A3-F3FC-410B-BA41-E8D7551838AB}" srcOrd="1" destOrd="0" presId="urn:microsoft.com/office/officeart/2005/8/layout/process1"/>
    <dgm:cxn modelId="{BDBAE34F-F480-4D5E-987D-B762F76D0BC9}" type="presOf" srcId="{439079C1-91B2-4726-BF03-EEE1879C29B9}" destId="{832DE4AC-12D1-4458-8024-0CF1F3004E3E}" srcOrd="0" destOrd="0" presId="urn:microsoft.com/office/officeart/2005/8/layout/process1"/>
    <dgm:cxn modelId="{A3039CAF-D016-4C1C-96F8-8ACB391B9753}" type="presOf" srcId="{7B3379E1-C12E-4DB4-90AA-78E0CB849E93}" destId="{F619817B-47C7-4212-8769-1DA429616D84}" srcOrd="0" destOrd="0" presId="urn:microsoft.com/office/officeart/2005/8/layout/process1"/>
    <dgm:cxn modelId="{CB38D328-B6B2-4C19-AC30-C8499F485008}" type="presOf" srcId="{C6086E7B-D6E4-4A8A-98FF-44EA10556D7B}" destId="{E50BCA26-2696-4868-B656-032E2F79D63C}" srcOrd="0" destOrd="0" presId="urn:microsoft.com/office/officeart/2005/8/layout/process1"/>
    <dgm:cxn modelId="{13304161-35D1-486D-AF3C-55A2D1B13826}" type="presOf" srcId="{536FAF4B-A296-4AA1-B11D-20F710C9FAAF}" destId="{8E81FBBB-0C06-40DC-AF9E-73B7A9E8109F}" srcOrd="0" destOrd="0" presId="urn:microsoft.com/office/officeart/2005/8/layout/process1"/>
    <dgm:cxn modelId="{C7040FB9-591A-4B8D-B690-CF71F989799F}" srcId="{439079C1-91B2-4726-BF03-EEE1879C29B9}" destId="{536FAF4B-A296-4AA1-B11D-20F710C9FAAF}" srcOrd="0" destOrd="0" parTransId="{31C9DAD0-30A0-4A18-A872-EE55034384E7}" sibTransId="{C6086E7B-D6E4-4A8A-98FF-44EA10556D7B}"/>
    <dgm:cxn modelId="{4DCE6CD2-AE56-47D0-8F09-05F87FCC15C8}" srcId="{439079C1-91B2-4726-BF03-EEE1879C29B9}" destId="{7B3379E1-C12E-4DB4-90AA-78E0CB849E93}" srcOrd="1" destOrd="0" parTransId="{01EF0157-93A4-41C6-B910-0D3A19A533C7}" sibTransId="{45C99842-4703-444F-AB3F-7BA208E485B4}"/>
    <dgm:cxn modelId="{07CB7E93-7FFD-4DE9-9FAF-2F1886D6DCD2}" type="presParOf" srcId="{832DE4AC-12D1-4458-8024-0CF1F3004E3E}" destId="{8E81FBBB-0C06-40DC-AF9E-73B7A9E8109F}" srcOrd="0" destOrd="0" presId="urn:microsoft.com/office/officeart/2005/8/layout/process1"/>
    <dgm:cxn modelId="{A3B2AB4E-7A3C-489C-8109-5BCB37F7B4AB}" type="presParOf" srcId="{832DE4AC-12D1-4458-8024-0CF1F3004E3E}" destId="{E50BCA26-2696-4868-B656-032E2F79D63C}" srcOrd="1" destOrd="0" presId="urn:microsoft.com/office/officeart/2005/8/layout/process1"/>
    <dgm:cxn modelId="{81A3419E-12E5-4CC5-AEF3-B7894744811B}" type="presParOf" srcId="{E50BCA26-2696-4868-B656-032E2F79D63C}" destId="{ECD087A3-F3FC-410B-BA41-E8D7551838AB}" srcOrd="0" destOrd="0" presId="urn:microsoft.com/office/officeart/2005/8/layout/process1"/>
    <dgm:cxn modelId="{FBAFA24B-C82E-4011-9D57-4CED77A89C92}" type="presParOf" srcId="{832DE4AC-12D1-4458-8024-0CF1F3004E3E}" destId="{F619817B-47C7-4212-8769-1DA429616D8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8C45A-73E3-47F8-BEB4-10DC41F6A6C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C081AA9-33B3-42DB-B58B-FEF5BFCC955C}">
      <dgm:prSet phldrT="[Text]"/>
      <dgm:spPr/>
      <dgm:t>
        <a:bodyPr/>
        <a:lstStyle/>
        <a:p>
          <a:r>
            <a:rPr lang="tr-TR" dirty="0" smtClean="0">
              <a:solidFill>
                <a:schemeClr val="bg1"/>
              </a:solidFill>
              <a:latin typeface="+mn-lt"/>
            </a:rPr>
            <a:t>Alkol</a:t>
          </a:r>
          <a:endParaRPr lang="tr-TR" dirty="0"/>
        </a:p>
      </dgm:t>
    </dgm:pt>
    <dgm:pt modelId="{298FF9EB-8C17-433A-9A16-FE636C02D763}" type="parTrans" cxnId="{504DCC6E-D603-43FA-A9DE-668156540DDD}">
      <dgm:prSet/>
      <dgm:spPr/>
      <dgm:t>
        <a:bodyPr/>
        <a:lstStyle/>
        <a:p>
          <a:endParaRPr lang="tr-TR"/>
        </a:p>
      </dgm:t>
    </dgm:pt>
    <dgm:pt modelId="{686FB0C8-88A7-44E0-A7D1-C0D4E4607882}" type="sibTrans" cxnId="{504DCC6E-D603-43FA-A9DE-668156540DDD}">
      <dgm:prSet/>
      <dgm:spPr/>
      <dgm:t>
        <a:bodyPr/>
        <a:lstStyle/>
        <a:p>
          <a:endParaRPr lang="tr-TR"/>
        </a:p>
      </dgm:t>
    </dgm:pt>
    <dgm:pt modelId="{7DB8AC1C-BF34-49D8-986C-CF6F9EEA57F0}">
      <dgm:prSet phldrT="[Text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Aile İçi Cinsel ve</a:t>
          </a:r>
          <a:br>
            <a:rPr lang="tr-TR" dirty="0" smtClean="0">
              <a:solidFill>
                <a:schemeClr val="bg1"/>
              </a:solidFill>
            </a:rPr>
          </a:br>
          <a:r>
            <a:rPr lang="tr-TR" dirty="0" smtClean="0">
              <a:solidFill>
                <a:schemeClr val="bg1"/>
              </a:solidFill>
            </a:rPr>
            <a:t>Fiziksel Taciz</a:t>
          </a:r>
          <a:endParaRPr lang="tr-TR" dirty="0"/>
        </a:p>
      </dgm:t>
    </dgm:pt>
    <dgm:pt modelId="{1E7D455D-7424-4DD6-A0B9-A7051A82F1A2}" type="parTrans" cxnId="{98837641-A695-4A15-9A0D-50B347D19FB6}">
      <dgm:prSet/>
      <dgm:spPr/>
      <dgm:t>
        <a:bodyPr/>
        <a:lstStyle/>
        <a:p>
          <a:endParaRPr lang="tr-TR"/>
        </a:p>
      </dgm:t>
    </dgm:pt>
    <dgm:pt modelId="{A94D1085-090A-4F5B-A8C9-B20111E23864}" type="sibTrans" cxnId="{98837641-A695-4A15-9A0D-50B347D19FB6}">
      <dgm:prSet/>
      <dgm:spPr/>
      <dgm:t>
        <a:bodyPr/>
        <a:lstStyle/>
        <a:p>
          <a:endParaRPr lang="tr-TR"/>
        </a:p>
      </dgm:t>
    </dgm:pt>
    <dgm:pt modelId="{0B3FD3BD-043A-4A53-89A5-0ABA370A1A3C}" type="pres">
      <dgm:prSet presAssocID="{7548C45A-73E3-47F8-BEB4-10DC41F6A6CC}" presName="Name0" presStyleCnt="0">
        <dgm:presLayoutVars>
          <dgm:dir/>
          <dgm:resizeHandles val="exact"/>
        </dgm:presLayoutVars>
      </dgm:prSet>
      <dgm:spPr/>
    </dgm:pt>
    <dgm:pt modelId="{FDB56483-DA44-4D64-B717-F1A8E4DAE384}" type="pres">
      <dgm:prSet presAssocID="{4C081AA9-33B3-42DB-B58B-FEF5BFCC95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61F017-F3BE-40E7-9C2C-C8113D36572A}" type="pres">
      <dgm:prSet presAssocID="{686FB0C8-88A7-44E0-A7D1-C0D4E4607882}" presName="sibTrans" presStyleLbl="sibTrans2D1" presStyleIdx="0" presStyleCnt="1"/>
      <dgm:spPr/>
      <dgm:t>
        <a:bodyPr/>
        <a:lstStyle/>
        <a:p>
          <a:endParaRPr lang="tr-TR"/>
        </a:p>
      </dgm:t>
    </dgm:pt>
    <dgm:pt modelId="{B2FE49C5-1FFF-49BF-BED2-C9CBBA8761EC}" type="pres">
      <dgm:prSet presAssocID="{686FB0C8-88A7-44E0-A7D1-C0D4E4607882}" presName="connectorText" presStyleLbl="sibTrans2D1" presStyleIdx="0" presStyleCnt="1"/>
      <dgm:spPr/>
      <dgm:t>
        <a:bodyPr/>
        <a:lstStyle/>
        <a:p>
          <a:endParaRPr lang="tr-TR"/>
        </a:p>
      </dgm:t>
    </dgm:pt>
    <dgm:pt modelId="{17466B5E-5522-4007-8E99-F913992DC882}" type="pres">
      <dgm:prSet presAssocID="{7DB8AC1C-BF34-49D8-986C-CF6F9EEA57F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4DCC6E-D603-43FA-A9DE-668156540DDD}" srcId="{7548C45A-73E3-47F8-BEB4-10DC41F6A6CC}" destId="{4C081AA9-33B3-42DB-B58B-FEF5BFCC955C}" srcOrd="0" destOrd="0" parTransId="{298FF9EB-8C17-433A-9A16-FE636C02D763}" sibTransId="{686FB0C8-88A7-44E0-A7D1-C0D4E4607882}"/>
    <dgm:cxn modelId="{393B6085-F861-476C-A13F-BC86EC3E3FC1}" type="presOf" srcId="{686FB0C8-88A7-44E0-A7D1-C0D4E4607882}" destId="{2A61F017-F3BE-40E7-9C2C-C8113D36572A}" srcOrd="0" destOrd="0" presId="urn:microsoft.com/office/officeart/2005/8/layout/process1"/>
    <dgm:cxn modelId="{699E33F7-DD4C-4BE2-B74A-5A23119F60A2}" type="presOf" srcId="{4C081AA9-33B3-42DB-B58B-FEF5BFCC955C}" destId="{FDB56483-DA44-4D64-B717-F1A8E4DAE384}" srcOrd="0" destOrd="0" presId="urn:microsoft.com/office/officeart/2005/8/layout/process1"/>
    <dgm:cxn modelId="{80F0E94A-F476-4E64-8760-FFE31B783E9E}" type="presOf" srcId="{7548C45A-73E3-47F8-BEB4-10DC41F6A6CC}" destId="{0B3FD3BD-043A-4A53-89A5-0ABA370A1A3C}" srcOrd="0" destOrd="0" presId="urn:microsoft.com/office/officeart/2005/8/layout/process1"/>
    <dgm:cxn modelId="{D81D9A21-AC1D-4DDE-BD94-4E1A3E47F615}" type="presOf" srcId="{7DB8AC1C-BF34-49D8-986C-CF6F9EEA57F0}" destId="{17466B5E-5522-4007-8E99-F913992DC882}" srcOrd="0" destOrd="0" presId="urn:microsoft.com/office/officeart/2005/8/layout/process1"/>
    <dgm:cxn modelId="{98837641-A695-4A15-9A0D-50B347D19FB6}" srcId="{7548C45A-73E3-47F8-BEB4-10DC41F6A6CC}" destId="{7DB8AC1C-BF34-49D8-986C-CF6F9EEA57F0}" srcOrd="1" destOrd="0" parTransId="{1E7D455D-7424-4DD6-A0B9-A7051A82F1A2}" sibTransId="{A94D1085-090A-4F5B-A8C9-B20111E23864}"/>
    <dgm:cxn modelId="{D340F239-46BA-4118-BB08-E5F5FDFB7B5F}" type="presOf" srcId="{686FB0C8-88A7-44E0-A7D1-C0D4E4607882}" destId="{B2FE49C5-1FFF-49BF-BED2-C9CBBA8761EC}" srcOrd="1" destOrd="0" presId="urn:microsoft.com/office/officeart/2005/8/layout/process1"/>
    <dgm:cxn modelId="{BCB56E21-3B0A-4C39-9A8C-D11373BB89F5}" type="presParOf" srcId="{0B3FD3BD-043A-4A53-89A5-0ABA370A1A3C}" destId="{FDB56483-DA44-4D64-B717-F1A8E4DAE384}" srcOrd="0" destOrd="0" presId="urn:microsoft.com/office/officeart/2005/8/layout/process1"/>
    <dgm:cxn modelId="{5A4BC5A1-1B73-4CB0-915E-B1B1D22438AC}" type="presParOf" srcId="{0B3FD3BD-043A-4A53-89A5-0ABA370A1A3C}" destId="{2A61F017-F3BE-40E7-9C2C-C8113D36572A}" srcOrd="1" destOrd="0" presId="urn:microsoft.com/office/officeart/2005/8/layout/process1"/>
    <dgm:cxn modelId="{F99DEAB6-CAC4-4F6B-B8D6-3C8EDF56A2A5}" type="presParOf" srcId="{2A61F017-F3BE-40E7-9C2C-C8113D36572A}" destId="{B2FE49C5-1FFF-49BF-BED2-C9CBBA8761EC}" srcOrd="0" destOrd="0" presId="urn:microsoft.com/office/officeart/2005/8/layout/process1"/>
    <dgm:cxn modelId="{E5684821-03E0-4934-80F2-A67A431015D0}" type="presParOf" srcId="{0B3FD3BD-043A-4A53-89A5-0ABA370A1A3C}" destId="{17466B5E-5522-4007-8E99-F913992DC88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1FBBB-0C06-40DC-AF9E-73B7A9E8109F}">
      <dsp:nvSpPr>
        <dsp:cNvPr id="0" name=""/>
        <dsp:cNvSpPr/>
      </dsp:nvSpPr>
      <dsp:spPr>
        <a:xfrm>
          <a:off x="1518" y="1260519"/>
          <a:ext cx="3239094" cy="1943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solidFill>
                <a:schemeClr val="bg1"/>
              </a:solidFill>
              <a:latin typeface="+mn-lt"/>
            </a:rPr>
            <a:t>Alkol</a:t>
          </a:r>
          <a:br>
            <a:rPr lang="tr-TR" sz="3600" kern="1200" dirty="0" smtClean="0">
              <a:solidFill>
                <a:schemeClr val="bg1"/>
              </a:solidFill>
              <a:latin typeface="+mn-lt"/>
            </a:rPr>
          </a:br>
          <a:r>
            <a:rPr lang="tr-TR" sz="3600" kern="1200" dirty="0" smtClean="0">
              <a:solidFill>
                <a:schemeClr val="bg1"/>
              </a:solidFill>
              <a:latin typeface="+mn-lt"/>
            </a:rPr>
            <a:t>ve</a:t>
          </a:r>
          <a:br>
            <a:rPr lang="tr-TR" sz="3600" kern="1200" dirty="0" smtClean="0">
              <a:solidFill>
                <a:schemeClr val="bg1"/>
              </a:solidFill>
              <a:latin typeface="+mn-lt"/>
            </a:rPr>
          </a:br>
          <a:r>
            <a:rPr lang="tr-TR" sz="3600" kern="1200" dirty="0" smtClean="0">
              <a:solidFill>
                <a:schemeClr val="bg1"/>
              </a:solidFill>
              <a:latin typeface="+mn-lt"/>
            </a:rPr>
            <a:t>Madde</a:t>
          </a:r>
          <a:endParaRPr lang="tr-TR" sz="3600" kern="1200" dirty="0"/>
        </a:p>
      </dsp:txBody>
      <dsp:txXfrm>
        <a:off x="58440" y="1317441"/>
        <a:ext cx="3125250" cy="1829612"/>
      </dsp:txXfrm>
    </dsp:sp>
    <dsp:sp modelId="{E50BCA26-2696-4868-B656-032E2F79D63C}">
      <dsp:nvSpPr>
        <dsp:cNvPr id="0" name=""/>
        <dsp:cNvSpPr/>
      </dsp:nvSpPr>
      <dsp:spPr>
        <a:xfrm>
          <a:off x="3564522" y="1830600"/>
          <a:ext cx="686687" cy="803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3564522" y="1991259"/>
        <a:ext cx="480681" cy="481977"/>
      </dsp:txXfrm>
    </dsp:sp>
    <dsp:sp modelId="{F619817B-47C7-4212-8769-1DA429616D84}">
      <dsp:nvSpPr>
        <dsp:cNvPr id="0" name=""/>
        <dsp:cNvSpPr/>
      </dsp:nvSpPr>
      <dsp:spPr>
        <a:xfrm>
          <a:off x="4536250" y="1260519"/>
          <a:ext cx="3239094" cy="19434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solidFill>
                <a:schemeClr val="bg1"/>
              </a:solidFill>
              <a:latin typeface="+mn-lt"/>
            </a:rPr>
            <a:t>Şiddet</a:t>
          </a:r>
          <a:br>
            <a:rPr lang="tr-TR" sz="3600" kern="1200" dirty="0" smtClean="0">
              <a:solidFill>
                <a:schemeClr val="bg1"/>
              </a:solidFill>
              <a:latin typeface="+mn-lt"/>
            </a:rPr>
          </a:br>
          <a:r>
            <a:rPr lang="tr-TR" sz="3600" kern="1200" dirty="0" smtClean="0">
              <a:solidFill>
                <a:schemeClr val="bg1"/>
              </a:solidFill>
              <a:latin typeface="+mn-lt"/>
            </a:rPr>
            <a:t>ve </a:t>
          </a:r>
          <a:br>
            <a:rPr lang="tr-TR" sz="3600" kern="1200" dirty="0" smtClean="0">
              <a:solidFill>
                <a:schemeClr val="bg1"/>
              </a:solidFill>
              <a:latin typeface="+mn-lt"/>
            </a:rPr>
          </a:br>
          <a:r>
            <a:rPr lang="tr-TR" sz="3600" kern="1200" dirty="0" smtClean="0">
              <a:solidFill>
                <a:schemeClr val="bg1"/>
              </a:solidFill>
              <a:latin typeface="+mn-lt"/>
            </a:rPr>
            <a:t>Saldırganlık</a:t>
          </a:r>
          <a:endParaRPr lang="tr-TR" sz="3600" kern="1200" dirty="0"/>
        </a:p>
      </dsp:txBody>
      <dsp:txXfrm>
        <a:off x="4593172" y="1317441"/>
        <a:ext cx="3125250" cy="1829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56483-DA44-4D64-B717-F1A8E4DAE384}">
      <dsp:nvSpPr>
        <dsp:cNvPr id="0" name=""/>
        <dsp:cNvSpPr/>
      </dsp:nvSpPr>
      <dsp:spPr>
        <a:xfrm>
          <a:off x="1507" y="1555989"/>
          <a:ext cx="3214302" cy="192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solidFill>
                <a:schemeClr val="bg1"/>
              </a:solidFill>
              <a:latin typeface="+mn-lt"/>
            </a:rPr>
            <a:t>Alkol</a:t>
          </a:r>
          <a:endParaRPr lang="tr-TR" sz="3600" kern="1200" dirty="0"/>
        </a:p>
      </dsp:txBody>
      <dsp:txXfrm>
        <a:off x="57993" y="1612475"/>
        <a:ext cx="3101330" cy="1815609"/>
      </dsp:txXfrm>
    </dsp:sp>
    <dsp:sp modelId="{2A61F017-F3BE-40E7-9C2C-C8113D36572A}">
      <dsp:nvSpPr>
        <dsp:cNvPr id="0" name=""/>
        <dsp:cNvSpPr/>
      </dsp:nvSpPr>
      <dsp:spPr>
        <a:xfrm>
          <a:off x="3537239" y="2121706"/>
          <a:ext cx="681432" cy="7971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3537239" y="2281135"/>
        <a:ext cx="477002" cy="478288"/>
      </dsp:txXfrm>
    </dsp:sp>
    <dsp:sp modelId="{17466B5E-5522-4007-8E99-F913992DC882}">
      <dsp:nvSpPr>
        <dsp:cNvPr id="0" name=""/>
        <dsp:cNvSpPr/>
      </dsp:nvSpPr>
      <dsp:spPr>
        <a:xfrm>
          <a:off x="4501530" y="1555989"/>
          <a:ext cx="3214302" cy="192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>
              <a:solidFill>
                <a:schemeClr val="bg1"/>
              </a:solidFill>
            </a:rPr>
            <a:t>Aile İçi Cinsel ve</a:t>
          </a:r>
          <a:br>
            <a:rPr lang="tr-TR" sz="3600" kern="1200" dirty="0" smtClean="0">
              <a:solidFill>
                <a:schemeClr val="bg1"/>
              </a:solidFill>
            </a:rPr>
          </a:br>
          <a:r>
            <a:rPr lang="tr-TR" sz="3600" kern="1200" dirty="0" smtClean="0">
              <a:solidFill>
                <a:schemeClr val="bg1"/>
              </a:solidFill>
            </a:rPr>
            <a:t>Fiziksel Taciz</a:t>
          </a:r>
          <a:endParaRPr lang="tr-TR" sz="3600" kern="1200" dirty="0"/>
        </a:p>
      </dsp:txBody>
      <dsp:txXfrm>
        <a:off x="4558016" y="1612475"/>
        <a:ext cx="3101330" cy="181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CE1E5-AA2D-4F28-9DF2-13B0DDD25B2E}" type="datetimeFigureOut">
              <a:rPr lang="tr-TR" smtClean="0"/>
              <a:pPr/>
              <a:t>30.1.2015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9EBC8-431B-47AA-A4A7-6D5059FA31B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80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A880D-2724-46AC-B65C-C1D996D089EF}" type="slidenum">
              <a:rPr lang="tr-TR" smtClean="0"/>
              <a:pPr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7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9A9C-D84B-4D10-9754-04FD9E88521C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3EA1-86EA-473B-A473-5BA91C62563F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5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2ED-3DFE-41A8-B473-B114DF2125DA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55D6-1AEF-4998-8F68-7AC5FB5DB4E0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6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911F-54FA-4D4D-ABB6-D40DA3FDC46A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5D635-F1D8-4AE5-A381-0664EEF55CDB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02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BCCC-E50C-4A5E-B55D-C69538992FCF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11E-8B28-4BF6-A4A2-1ED1B8AF16B5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8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3235-7F78-425B-B116-ADBF7453E5E5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2EDB-E287-4B4F-B5CA-A3F883935F68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69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B8A8-1FF5-41CA-8FCA-A83B2F515DE7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4A09-1F7E-43B8-9E7F-97611A177FFC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76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B8A-21DD-4DF9-AB3E-AA08BC339A3D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AD9A-70BF-4D87-B557-B1788B3E98B6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82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ABB4-79C5-4A99-913A-7B7348A583BE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0451-A93C-4BB7-8CE7-08C7FAF8FF82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0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42-873E-4E9F-90DA-B0EF8D36CA75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01E5-91FC-41D5-BEA9-5077269131A8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0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00CF-2D38-48ED-B6B9-0D6F327C1DA6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382F-181F-4DF9-B68C-DBA6C6FD97AF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9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A3D6-18B6-4931-98C8-DCF23A9AAC62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27AF-2B91-4DC3-87B8-6A09481A29A8}" type="slidenum">
              <a:rPr lang="tr-TR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7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1DD-7043-46CD-8E52-E4254A001867}" type="datetimeFigureOut">
              <a:rPr lang="tr-TR"/>
              <a:pPr>
                <a:defRPr/>
              </a:pPr>
              <a:t>30.1.2015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0C12CB-9236-474C-8B03-CDDC4EDDAFCC}" type="slidenum">
              <a:rPr lang="tr-TR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708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395537" y="1196752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renksiz, kokulu ve acı bir sıvıdır. Çok yanıcı bir maddedir ve kuvvetli ısı verir. Bazı füze motorlarında yakıt olarak kullanılır.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Alkolün sadece etanol olan türü içki olarak kullanılır.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Diğer maddelere geçişte ve çoklu madde kullanımında etkilidir.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Kullanım yaşı günden güne düşmektedir.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Hakkında…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77667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395537" y="1196752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Dünyada yaklaşık 2 milyar kişi tarafından tüketilmektedir.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Dünyada yaklaşık 76 milyon kişi bağımlıdır.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Yılda 1.8 milyon kişi alkol yüzünden hayatını kaybetmektedir.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Ülkemizde kullanıcı sayısı 17 milyon civarındadır.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Ortalama bir kullanıcı yılda 4 </a:t>
            </a:r>
            <a:r>
              <a:rPr lang="tr-TR" altLang="tr-TR" sz="2800" b="1" dirty="0" err="1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lt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. / 13 kutu bira tüketir.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Sayılarla Alkol Bağımlılığı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2834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842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 Kullanımında Evreler: Erken Evre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13" y="1350965"/>
            <a:ext cx="87875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İlk denemeler 12-15 yaş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civarında başlar.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Zaman içinde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sıklaşır.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Gencin temel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«baş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etme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mekanizması» hâline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gelir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9572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672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Kullanımında Evreler: Orta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Evre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13" y="1350965"/>
            <a:ext cx="8787593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Olumsuz sonuçlar artmaya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başlar.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Öncelikleri ve tutumları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değişir.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Okulda, evde, işte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ruhsal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fiziksel sorunlar yaşamaya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başlar.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Buna rağmen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hâlâ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madde kullanımını kontrol edebildiğini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düşünür.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Aralar verebilir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9244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5845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Kullanımında Evreler: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İleri Evre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113" y="1350965"/>
            <a:ext cx="7026175" cy="377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Olumsuz sonuçlar artar; duygusal acı, düşük benlik saygısı ve yalnızlık duygusu belirginleşir.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Sık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kullanım, negatif (ruhsal, fiziksel, ve sosyal) sonuçlar, kendiyle ilgili olumsuz duygular ve artan alkol kullanımı                           sarmalına girer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304378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124744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bağımlılığı olan kişiler alkolik olarak adlandırılır. </a:t>
            </a:r>
            <a:endParaRPr lang="tr-TR" altLang="tr-TR" sz="28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Alkolik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,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çok miktarda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 sıklıkla alkollü içki içen,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bunun sonucunda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bedensel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, ruhsal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 toplumsal sağlığı bozulan ancak buna rağmen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alma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isteğini durduramayan, tedavi edilmesi gereken kişidir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.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Alkolik Kime Denir?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0519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124744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molekülleri çok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küçük olduğu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için mide yüzeyinden hemen hücrelere geçiş yapabilir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% 20’si mideden, % 80’i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ince bağırsaklardan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kana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karışır.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Karaciğer vücudu korumak için, enerji üretmek yerine (yağ asidi yakımı) alkolü parçalamaya çalışır. Yağ asidi artışı karaciğer yağlanmasına neden olur.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Vücutta Nasıl Bir Yol İzler?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(1/2)</a:t>
            </a:r>
          </a:p>
        </p:txBody>
      </p:sp>
    </p:spTree>
    <p:extLst>
      <p:ext uri="{BB962C8B-B14F-4D97-AF65-F5344CB8AC3E}">
        <p14:creationId xmlns:p14="http://schemas.microsoft.com/office/powerpoint/2010/main" val="36095055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124744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Kalp üzerinden akciğerlerde bir kısmı bronşlardan kirli hava ile dışarı atılır (Ağız kokusu nedeni).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Beyne ulaşması ile tüm vücuda pompalanması 3 dk.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KAO belirli seviyeyi geçerse solunum yavaşlar, ölüm riski oluşur.</a:t>
            </a:r>
            <a:endParaRPr lang="tr-TR" altLang="tr-TR" sz="16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Vücutta Nasıl Bir Yol İzler?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25928283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979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Beyin ve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Bağımlılığı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2420888"/>
            <a:ext cx="8787593" cy="2267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Bağımlılığı anlamada 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e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rgen ve yetişkin </a:t>
            </a: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b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eynini </a:t>
            </a: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b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ilmek </a:t>
            </a: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n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eden </a:t>
            </a:r>
            <a:r>
              <a:rPr lang="tr-TR" sz="3600" b="1" dirty="0">
                <a:solidFill>
                  <a:schemeClr val="bg1"/>
                </a:solidFill>
                <a:latin typeface="+mn-lt"/>
                <a:cs typeface="Andalus" pitchFamily="18" charset="-78"/>
              </a:rPr>
              <a:t>ö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  <a:cs typeface="Andalus" pitchFamily="18" charset="-78"/>
              </a:rPr>
              <a:t>nemlidir? </a:t>
            </a:r>
            <a:endParaRPr lang="tr-TR" sz="3600" b="1" dirty="0">
              <a:solidFill>
                <a:schemeClr val="bg1"/>
              </a:solidFill>
              <a:latin typeface="+mn-lt"/>
              <a:cs typeface="Andalus" pitchFamily="18" charset="-7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27309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902" y="0"/>
            <a:ext cx="4820196" cy="610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11928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79238" y="124758"/>
            <a:ext cx="67688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TBM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Alan Bilgisi Öğrenme Alanı</a:t>
            </a:r>
            <a:endParaRPr lang="tr-TR" sz="2800" b="1" dirty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ALKOL BAĞIMLILIĞI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64273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124744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Beynin gelişim döneminde alkol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tüketimi kişide ömür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boyu sürecek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sağlık sorunlarına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sebep olabilir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. </a:t>
            </a:r>
            <a:endParaRPr lang="tr-TR" altLang="tr-TR" sz="28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eynin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hafıza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, kontrol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 koordinasyonla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ilgili bölgelerinde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oluşacak bir hasar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, önemli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sağlık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sorunlarına neden olabilir.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Ergen Beyni ve Alkol Kullanımı…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(1/2)</a:t>
            </a:r>
          </a:p>
        </p:txBody>
      </p:sp>
    </p:spTree>
    <p:extLst>
      <p:ext uri="{BB962C8B-B14F-4D97-AF65-F5344CB8AC3E}">
        <p14:creationId xmlns:p14="http://schemas.microsoft.com/office/powerpoint/2010/main" val="15605707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124744"/>
            <a:ext cx="871309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Beyindeki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muhakeme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 karar vermeden sorumlu bölüm daha az aktif olduğundan genç, riskli davranışlara yönelme konusunda risk altındadır.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13 yaşında alkol kullanımına başlayan gençlerde alkolik olma riski % 43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oranındadır.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tr-TR" altLang="tr-TR" sz="28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Ergen Beyni ve Alkol Kullanımı…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8030918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İçerik Yer Tutucusu 2"/>
          <p:cNvSpPr txBox="1">
            <a:spLocks/>
          </p:cNvSpPr>
          <p:nvPr/>
        </p:nvSpPr>
        <p:spPr bwMode="auto">
          <a:xfrm>
            <a:off x="179388" y="1056895"/>
            <a:ext cx="8785224" cy="462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 algn="l" eaLnBrk="1" hangingPunct="1">
              <a:spcBef>
                <a:spcPts val="100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Gençler, alkolün unutkanlık yapma etkisine daha </a:t>
            </a:r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duyarlıdır.</a:t>
            </a:r>
            <a:endParaRPr 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lvl="6" indent="-280988" algn="l" fontAlgn="base">
              <a:spcBef>
                <a:spcPts val="100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Gençler, alkolün </a:t>
            </a:r>
            <a:r>
              <a:rPr lang="tr-TR" sz="2800" b="1" dirty="0" err="1">
                <a:solidFill>
                  <a:schemeClr val="bg1"/>
                </a:solidFill>
                <a:cs typeface="Arial" panose="020B0604020202020204" pitchFamily="34" charset="0"/>
              </a:rPr>
              <a:t>nörodejeneratif</a:t>
            </a: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 etkisine daha </a:t>
            </a:r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duyarlıdır.</a:t>
            </a:r>
          </a:p>
          <a:p>
            <a:pPr marL="280988" lvl="6" indent="-280988" algn="l" fontAlgn="base">
              <a:spcBef>
                <a:spcPts val="100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tr-TR" sz="2800" b="1" dirty="0" smtClean="0">
                <a:solidFill>
                  <a:schemeClr val="bg1"/>
                </a:solidFill>
              </a:rPr>
              <a:t>Fazla </a:t>
            </a:r>
            <a:r>
              <a:rPr lang="tr-TR" sz="2800" b="1" dirty="0">
                <a:solidFill>
                  <a:schemeClr val="bg1"/>
                </a:solidFill>
              </a:rPr>
              <a:t>alkol kullanan gençlerin bazı beyin bölgelerinin (</a:t>
            </a:r>
            <a:r>
              <a:rPr lang="en-US" sz="2800" b="1" dirty="0" err="1">
                <a:solidFill>
                  <a:schemeClr val="bg1"/>
                </a:solidFill>
              </a:rPr>
              <a:t>hipo</a:t>
            </a:r>
            <a:r>
              <a:rPr lang="tr-TR" sz="2800" b="1" dirty="0">
                <a:solidFill>
                  <a:schemeClr val="bg1"/>
                </a:solidFill>
              </a:rPr>
              <a:t>k</a:t>
            </a:r>
            <a:r>
              <a:rPr lang="en-US" sz="2800" b="1" dirty="0">
                <a:solidFill>
                  <a:schemeClr val="bg1"/>
                </a:solidFill>
              </a:rPr>
              <a:t>amp</a:t>
            </a:r>
            <a:r>
              <a:rPr lang="tr-TR" sz="2800" b="1" dirty="0">
                <a:solidFill>
                  <a:schemeClr val="bg1"/>
                </a:solidFill>
              </a:rPr>
              <a:t>üs </a:t>
            </a:r>
            <a:r>
              <a:rPr lang="tr-TR" sz="2800" b="1" dirty="0" smtClean="0">
                <a:solidFill>
                  <a:schemeClr val="bg1"/>
                </a:solidFill>
              </a:rPr>
              <a:t>ve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tr-TR" sz="2800" b="1" dirty="0" err="1">
                <a:solidFill>
                  <a:schemeClr val="bg1"/>
                </a:solidFill>
              </a:rPr>
              <a:t>prefrontal</a:t>
            </a:r>
            <a:r>
              <a:rPr lang="tr-TR" sz="2800" b="1" dirty="0">
                <a:solidFill>
                  <a:schemeClr val="bg1"/>
                </a:solidFill>
              </a:rPr>
              <a:t> korteks)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tr-TR" sz="2800" b="1" dirty="0">
                <a:solidFill>
                  <a:schemeClr val="bg1"/>
                </a:solidFill>
              </a:rPr>
              <a:t>hacmi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azalmıştır.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179511" y="404664"/>
            <a:ext cx="878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Gençler Alkole Bağlı Beyin Hasarına Daha Yatkın</a:t>
            </a:r>
          </a:p>
        </p:txBody>
      </p:sp>
      <p:sp>
        <p:nvSpPr>
          <p:cNvPr id="9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(1/2)</a:t>
            </a:r>
          </a:p>
        </p:txBody>
      </p:sp>
    </p:spTree>
    <p:extLst>
      <p:ext uri="{BB962C8B-B14F-4D97-AF65-F5344CB8AC3E}">
        <p14:creationId xmlns:p14="http://schemas.microsoft.com/office/powerpoint/2010/main" val="23968207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İçerik Yer Tutucusu 2"/>
          <p:cNvSpPr txBox="1">
            <a:spLocks/>
          </p:cNvSpPr>
          <p:nvPr/>
        </p:nvSpPr>
        <p:spPr bwMode="auto">
          <a:xfrm>
            <a:off x="179388" y="1076772"/>
            <a:ext cx="8785224" cy="462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lvl="6" indent="-280988" algn="l" fontAlgn="base">
              <a:spcBef>
                <a:spcPts val="100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tr-TR" sz="2800" b="1" dirty="0" smtClean="0">
                <a:solidFill>
                  <a:schemeClr val="bg1"/>
                </a:solidFill>
              </a:rPr>
              <a:t>Bu </a:t>
            </a:r>
            <a:r>
              <a:rPr lang="tr-TR" sz="2800" b="1" dirty="0">
                <a:solidFill>
                  <a:schemeClr val="bg1"/>
                </a:solidFill>
              </a:rPr>
              <a:t>beyin bölgeleri davranışları frenlemede rol </a:t>
            </a:r>
            <a:r>
              <a:rPr lang="tr-TR" sz="2800" b="1" dirty="0" smtClean="0">
                <a:solidFill>
                  <a:schemeClr val="bg1"/>
                </a:solidFill>
              </a:rPr>
              <a:t>oynar.</a:t>
            </a:r>
          </a:p>
          <a:p>
            <a:pPr marL="280988" lvl="6" indent="-280988" algn="l" fontAlgn="base">
              <a:spcBef>
                <a:spcPts val="100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tr-TR" sz="2800" b="1" dirty="0" smtClean="0">
                <a:solidFill>
                  <a:schemeClr val="bg1"/>
                </a:solidFill>
              </a:rPr>
              <a:t>Bu </a:t>
            </a:r>
            <a:r>
              <a:rPr lang="tr-TR" sz="2800" b="1" dirty="0">
                <a:solidFill>
                  <a:schemeClr val="bg1"/>
                </a:solidFill>
              </a:rPr>
              <a:t>bölgelerin dejenerasyonu </a:t>
            </a:r>
            <a:r>
              <a:rPr lang="tr-TR" sz="2800" b="1" dirty="0" err="1">
                <a:solidFill>
                  <a:schemeClr val="bg1"/>
                </a:solidFill>
              </a:rPr>
              <a:t>dürtüselliğe</a:t>
            </a:r>
            <a:r>
              <a:rPr lang="tr-TR" sz="2800" b="1" dirty="0">
                <a:solidFill>
                  <a:schemeClr val="bg1"/>
                </a:solidFill>
              </a:rPr>
              <a:t>, karar vermede bozulmaya ve dolayısıyla daha fazla alkol alımına neden olur</a:t>
            </a:r>
            <a:r>
              <a:rPr lang="tr-TR" sz="2800" b="1" dirty="0" smtClean="0">
                <a:solidFill>
                  <a:schemeClr val="bg1"/>
                </a:solidFill>
              </a:rPr>
              <a:t>.</a:t>
            </a:r>
            <a:endParaRPr lang="tr-TR" sz="2800" b="1" dirty="0">
              <a:solidFill>
                <a:schemeClr val="bg1"/>
              </a:solidFill>
            </a:endParaRPr>
          </a:p>
          <a:p>
            <a:pPr marL="280988" lvl="6" indent="-280988" algn="l" fontAlgn="base">
              <a:spcBef>
                <a:spcPts val="1000"/>
              </a:spcBef>
              <a:spcAft>
                <a:spcPts val="1000"/>
              </a:spcAft>
              <a:buSzPct val="100000"/>
              <a:buFont typeface="Wingdings" panose="05000000000000000000" pitchFamily="2" charset="2"/>
              <a:buChar char="§"/>
              <a:defRPr/>
            </a:pPr>
            <a:endParaRPr lang="tr-TR" sz="28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179511" y="404664"/>
            <a:ext cx="878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Gençler Alkole Bağlı Beyin Hasarına Daha Yatkın</a:t>
            </a:r>
          </a:p>
        </p:txBody>
      </p:sp>
      <p:sp>
        <p:nvSpPr>
          <p:cNvPr id="9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30043951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İçerik Yer Tutucusu 2"/>
          <p:cNvSpPr txBox="1">
            <a:spLocks/>
          </p:cNvSpPr>
          <p:nvPr/>
        </p:nvSpPr>
        <p:spPr bwMode="auto">
          <a:xfrm>
            <a:off x="323528" y="1162885"/>
            <a:ext cx="8641084" cy="47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 algn="l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Beyaz cevherde dejenerasyon yapar.</a:t>
            </a:r>
          </a:p>
          <a:p>
            <a:pPr marL="280988" indent="-280988" algn="l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Gri cevherde dejenerasyon yapar</a:t>
            </a:r>
          </a:p>
          <a:p>
            <a:pPr marL="280988" indent="-280988" algn="l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tr-TR" sz="2800" b="1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Hipokampus</a:t>
            </a:r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isimli bölgede kök hücrelerin çoğalmasını azaltarak sinir hücresi gelişimini baskılar. </a:t>
            </a:r>
          </a:p>
          <a:p>
            <a:pPr marL="280988" indent="-280988" algn="l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Yeni doğan nöronların yaşam </a:t>
            </a:r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süresini </a:t>
            </a:r>
            <a:r>
              <a:rPr 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kısaltır</a:t>
            </a:r>
            <a:r>
              <a:rPr 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  <a:endParaRPr 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179511" y="404664"/>
            <a:ext cx="8785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Gençlerde Alkol Beyinde Dejenerasyona Neden Olur</a:t>
            </a:r>
          </a:p>
        </p:txBody>
      </p:sp>
    </p:spTree>
    <p:extLst>
      <p:ext uri="{BB962C8B-B14F-4D97-AF65-F5344CB8AC3E}">
        <p14:creationId xmlns:p14="http://schemas.microsoft.com/office/powerpoint/2010/main" val="31109733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07910" y="2537609"/>
            <a:ext cx="872822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6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Bağımlılığın özü; durdurmadaki </a:t>
            </a:r>
            <a:r>
              <a:rPr lang="tr-TR" altLang="tr-TR" sz="36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</a:t>
            </a:r>
            <a:r>
              <a:rPr lang="tr-TR" altLang="tr-TR" sz="36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etersizliktir.</a:t>
            </a:r>
          </a:p>
          <a:p>
            <a:pPr algn="ctr" eaLnBrk="1" hangingPunct="1"/>
            <a:endParaRPr lang="tr-TR" altLang="tr-TR" sz="14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algn="ctr" eaLnBrk="1" hangingPunct="1"/>
            <a:r>
              <a:rPr lang="tr-TR" altLang="tr-TR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Frensiz bir </a:t>
            </a:r>
            <a:r>
              <a:rPr lang="tr-TR" altLang="tr-TR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</a:t>
            </a:r>
            <a:r>
              <a:rPr lang="tr-TR" altLang="tr-TR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rabayı </a:t>
            </a:r>
            <a:r>
              <a:rPr lang="tr-TR" altLang="tr-TR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</a:t>
            </a:r>
            <a:r>
              <a:rPr lang="tr-TR" altLang="tr-TR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ullanmak…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65378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449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Genç Beyinlerde Alkolün Etkisi Erişkinlerdekinden Farklı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072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Gençler alkolün negatif etkilerine daha az duyarlıdır ve bu nedenle otokontrole yönelten işaretler daha azdır. 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Gençler alkolün pozitif etkilerine daha fazla duyarlıdır ve bu da içme davranışını ve aşırı alkol alımını pekiştirir.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93422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0879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Gençlerde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Alkolün Negatif Etkilerine Düşük Duyarlılık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Gençlerde alkolün uyuklama ve motor koordinasyon bozukluğu gibi sarhoşluk belirtilerine duyarlılık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azdır.</a:t>
            </a:r>
            <a:endParaRPr lang="tr-TR" sz="14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Gençlerde alkole bağlı akşamdan kalmışlık belirtileri daha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azdır. </a:t>
            </a:r>
            <a:endParaRPr lang="tr-TR" sz="1400" b="1" dirty="0">
              <a:solidFill>
                <a:schemeClr val="bg1"/>
              </a:solidFill>
              <a:latin typeface="+mn-lt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Gençlerde alkol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alınmasına bağlı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depresyon ve anksiyete daha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azdır.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13932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124744"/>
            <a:ext cx="4032448" cy="333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Geveleyerek konuşma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Uyku hâli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Kusma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İshal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Mide rahatsızlığı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Kullanımının Kısa Vadeli Zararları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14 Dikdörtgen"/>
          <p:cNvSpPr>
            <a:spLocks noChangeArrowheads="1"/>
          </p:cNvSpPr>
          <p:nvPr/>
        </p:nvSpPr>
        <p:spPr bwMode="auto">
          <a:xfrm>
            <a:off x="4283968" y="1124744"/>
            <a:ext cx="4680645" cy="3335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Solunum güçlüğü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Görme ve işitmede bozukluk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Muhakeme gücü zayıflığı</a:t>
            </a:r>
          </a:p>
        </p:txBody>
      </p:sp>
    </p:spTree>
    <p:extLst>
      <p:ext uri="{BB962C8B-B14F-4D97-AF65-F5344CB8AC3E}">
        <p14:creationId xmlns:p14="http://schemas.microsoft.com/office/powerpoint/2010/main" val="15904562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029850"/>
            <a:ext cx="8748464" cy="412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Algı ve vücut koordinasyonunda zayıflama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Bilinç kaybı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Kansızlık (alyuvar azalması)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Koma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Hafıza kayıpları (Alkollüyken kişinin neler olup bittiğinden haberinin olmadığı durumlar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)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Kullanımının Kısa Vadeli Zararları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76108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791159" y="2537609"/>
            <a:ext cx="75616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80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Küresel Bir Sorun</a:t>
            </a:r>
            <a:endParaRPr lang="tr-TR" sz="115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5650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061447"/>
            <a:ext cx="8748464" cy="510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Trafik kazası, yanıklar ve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boğulmalar 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Ateşli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silahla yaralanma, cinsel saldırı, aile içi şiddete maruz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kalmak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İş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kazalarında artış,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verimlilik azalması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Aile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içinde artan problemler, ilişkilerin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zayıflaması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Kullanımının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Uzun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Vadeli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Zararları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(1/3)</a:t>
            </a:r>
          </a:p>
        </p:txBody>
      </p:sp>
    </p:spTree>
    <p:extLst>
      <p:ext uri="{BB962C8B-B14F-4D97-AF65-F5344CB8AC3E}">
        <p14:creationId xmlns:p14="http://schemas.microsoft.com/office/powerpoint/2010/main" val="15904562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061447"/>
            <a:ext cx="8748464" cy="510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zehirlenmesi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Karaciğer hastalıkları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Sinir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sistemi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hastalıkları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Cinsel sorunlar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Kullanımının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Uzun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Vadeli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Zararları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(2/3)</a:t>
            </a:r>
          </a:p>
        </p:txBody>
      </p:sp>
    </p:spTree>
    <p:extLst>
      <p:ext uri="{BB962C8B-B14F-4D97-AF65-F5344CB8AC3E}">
        <p14:creationId xmlns:p14="http://schemas.microsoft.com/office/powerpoint/2010/main" val="18941151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51520" y="1061447"/>
            <a:ext cx="8748464" cy="510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Yüksek tansiyon, felç ve diğer kalp rahatsızlıkları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Beyinde kalıcı hasarlar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B1 vitamini eksikliğine bağlı hafıza kaybı, duygusuzluk, çevrede olup bitene kayıtsızlık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Ülser ve gastrit (mide duvarının zarar görmesi)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Yetersiz beslenme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Ağız ve gırtlak kanseri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Kullanımının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Uzun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Vadeli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Zararları</a:t>
            </a:r>
            <a:endParaRPr lang="tr-TR" altLang="tr-TR" sz="2800" b="1" dirty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(3/3)</a:t>
            </a:r>
          </a:p>
        </p:txBody>
      </p:sp>
    </p:spTree>
    <p:extLst>
      <p:ext uri="{BB962C8B-B14F-4D97-AF65-F5344CB8AC3E}">
        <p14:creationId xmlns:p14="http://schemas.microsoft.com/office/powerpoint/2010/main" val="19688152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008112" y="1044352"/>
            <a:ext cx="874846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Yemek borusu kanseri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Karaciğer kanseri 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Karaciğer sirozu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Cinayet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Epilepsi</a:t>
            </a:r>
          </a:p>
          <a:p>
            <a:pPr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Trafik kazaları</a:t>
            </a:r>
            <a:endParaRPr lang="tr-TR" altLang="tr-TR" sz="14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Sağ Ayraç 1"/>
          <p:cNvSpPr/>
          <p:nvPr/>
        </p:nvSpPr>
        <p:spPr>
          <a:xfrm rot="5400000">
            <a:off x="4140460" y="-215788"/>
            <a:ext cx="360040" cy="6336704"/>
          </a:xfrm>
          <a:prstGeom prst="rightBrace">
            <a:avLst>
              <a:gd name="adj1" fmla="val 4623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152128" y="3140968"/>
            <a:ext cx="633670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lnSpc>
                <a:spcPct val="150000"/>
              </a:lnSpc>
            </a:pPr>
            <a:r>
              <a:rPr lang="tr-TR" altLang="tr-TR" sz="5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% 20 – 30 etki</a:t>
            </a: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504056" y="4653136"/>
            <a:ext cx="846043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Gırtlak kanseri </a:t>
            </a:r>
            <a:r>
              <a:rPr lang="tr-TR" altLang="tr-TR" sz="24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r</a:t>
            </a: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iski % 700</a:t>
            </a:r>
          </a:p>
          <a:p>
            <a:pPr marL="342900" indent="-3429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Kolon kanseri </a:t>
            </a:r>
            <a:r>
              <a:rPr lang="tr-TR" altLang="tr-TR" sz="24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r</a:t>
            </a: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iski % 80</a:t>
            </a:r>
          </a:p>
          <a:p>
            <a:pPr marL="342900" indent="-3429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Akciğer kanseri </a:t>
            </a:r>
            <a:r>
              <a:rPr lang="tr-TR" altLang="tr-TR" sz="24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r</a:t>
            </a: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iski % 50</a:t>
            </a:r>
          </a:p>
          <a:p>
            <a:pPr marL="342900" indent="-3429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Yüksek tansiyon </a:t>
            </a:r>
            <a:r>
              <a:rPr lang="tr-TR" altLang="tr-TR" sz="24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r</a:t>
            </a:r>
            <a:r>
              <a:rPr lang="tr-TR" altLang="tr-TR" sz="24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iski % 100</a:t>
            </a:r>
            <a:endParaRPr lang="tr-TR" altLang="tr-TR" sz="1400" b="1" dirty="0" smtClean="0">
              <a:solidFill>
                <a:schemeClr val="bg1"/>
              </a:solidFill>
              <a:latin typeface="+mn-lt"/>
              <a:ea typeface="Lucida Grande" charset="0"/>
              <a:cs typeface="Andalus" pitchFamily="18" charset="-78"/>
            </a:endParaRPr>
          </a:p>
        </p:txBody>
      </p:sp>
      <p:cxnSp>
        <p:nvCxnSpPr>
          <p:cNvPr id="13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9 Dikdörtgen"/>
          <p:cNvSpPr/>
          <p:nvPr/>
        </p:nvSpPr>
        <p:spPr>
          <a:xfrm>
            <a:off x="179512" y="404664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Alkol Kullanımının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Verdiği Zararlar</a:t>
            </a:r>
          </a:p>
        </p:txBody>
      </p:sp>
    </p:spTree>
    <p:extLst>
      <p:ext uri="{BB962C8B-B14F-4D97-AF65-F5344CB8AC3E}">
        <p14:creationId xmlns:p14="http://schemas.microsoft.com/office/powerpoint/2010/main" val="41541983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5273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Trafik Kazaları ve Alkol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73867"/>
            <a:ext cx="8787593" cy="2898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</a:rPr>
              <a:t>Alkol kaynaklı trafik kazalarının oranı</a:t>
            </a:r>
          </a:p>
          <a:p>
            <a:pPr algn="ctr"/>
            <a:r>
              <a:rPr lang="tr-TR" sz="13800" dirty="0" smtClean="0">
                <a:solidFill>
                  <a:schemeClr val="bg1"/>
                </a:solidFill>
                <a:latin typeface="+mn-lt"/>
              </a:rPr>
              <a:t>% 21.9</a:t>
            </a:r>
            <a:endParaRPr lang="tr-TR" sz="13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Dikdörtgen 2"/>
          <p:cNvSpPr/>
          <p:nvPr/>
        </p:nvSpPr>
        <p:spPr>
          <a:xfrm>
            <a:off x="177021" y="4470211"/>
            <a:ext cx="8787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400" b="1" dirty="0" smtClean="0">
                <a:solidFill>
                  <a:schemeClr val="bg1"/>
                </a:solidFill>
                <a:latin typeface="+mj-lt"/>
              </a:rPr>
              <a:t>Alkollü </a:t>
            </a:r>
            <a:r>
              <a:rPr lang="tr-TR" sz="2400" b="1" dirty="0">
                <a:solidFill>
                  <a:schemeClr val="bg1"/>
                </a:solidFill>
                <a:latin typeface="+mj-lt"/>
              </a:rPr>
              <a:t>bir sürücünün trafik kazasında ölme riski, alkolsüz bir sürücüyle kıyaslandığında 11 kat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35259865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6669732"/>
              </p:ext>
            </p:extLst>
          </p:nvPr>
        </p:nvGraphicFramePr>
        <p:xfrm>
          <a:off x="683568" y="692696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2510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Sebep ve Sonuç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8213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1440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- Şiddet İlişkisi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Gençler tarafından işlenen şiddet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Çocuklara karşı şiddet ve kötü muamele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Eş tarafından uygulanan şiddet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Yaşlılara karşı şiddet ve kötü muamele 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Cinsel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şiddet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78938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222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TBMM 2010 Türkiye Uyuşturucu Raporu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 aldıktan sonra suç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işleyenlerin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0" lvl="1"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% 54’ü cinayet suçu işliyor.</a:t>
            </a:r>
          </a:p>
          <a:p>
            <a:pPr marL="0" lvl="1">
              <a:spcBef>
                <a:spcPts val="1000"/>
              </a:spcBef>
              <a:spcAft>
                <a:spcPts val="1000"/>
              </a:spcAft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Uyuşturucu aldıktan sonra suç işleyenlerin </a:t>
            </a:r>
          </a:p>
          <a:p>
            <a:pPr marL="0" lvl="1"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% 47’si </a:t>
            </a:r>
            <a:r>
              <a:rPr lang="tr-TR" sz="2800" b="1" i="1" dirty="0">
                <a:solidFill>
                  <a:schemeClr val="bg1"/>
                </a:solidFill>
                <a:latin typeface="+mn-lt"/>
              </a:rPr>
              <a:t>uyuşturucu ile ilgili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suçlar,</a:t>
            </a:r>
            <a:endParaRPr lang="tr-TR" sz="2800" b="1" i="1" dirty="0">
              <a:solidFill>
                <a:schemeClr val="bg1"/>
              </a:solidFill>
              <a:latin typeface="+mn-lt"/>
            </a:endParaRPr>
          </a:p>
          <a:p>
            <a:pPr marL="0" lvl="1"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% 23’ü cinayet suçu işliyor.</a:t>
            </a:r>
            <a:endParaRPr lang="tr-TR" sz="2800" b="1" i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7777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443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Alkolün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Aileye Etkileri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Alkol, bütün dünyada ailevi problemlerin en başta gelen sebeplerindendir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Kullanan kişilerin eşleri, ebeveynleri, çeşitli yaşlardaki kardeşleri ve çocukları da çeşitli şekillerde etkilenmektedir.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9492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754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Alkolik Ebeveynlerin Çocukları Genellikle…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İstikrarsız bir aile ortamında büyürler.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Alkolik bir ebeveynden dengesiz tepkiler alırlar.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Öngörülemez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ebeveyn tutumları onların da davranışlarını dengesizleştirir. 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Bazı alkolik çocukları, alkol problemi olan kişiyi mutlu ederek onu içmekten alıkoyabileceğini düşünürler.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12613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216024" y="1196752"/>
            <a:ext cx="874846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Gençlerin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tüketmeyi en çok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«sevdikleri»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ve problem olarak gördükleri bağımlılık yapıcı maddelerin en başında alkol geliyor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.</a:t>
            </a:r>
          </a:p>
          <a:p>
            <a:pPr marL="457200" indent="-457200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Birçok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gencin hayatına mal olduğundan (diğer bütün uyuşturucuların toplamından daha fazla),</a:t>
            </a:r>
            <a:r>
              <a:rPr lang="tr-TR" altLang="tr-TR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 </a:t>
            </a:r>
            <a:r>
              <a:rPr lang="tr-TR" altLang="tr-TR" sz="2800" b="1" dirty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aileler alkol kullanımına endişeyle </a:t>
            </a:r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bakıyor.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179512" y="40466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2800" b="1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Yapılan Araştırmalar Gösteriyor ki…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70757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4084662"/>
              </p:ext>
            </p:extLst>
          </p:nvPr>
        </p:nvGraphicFramePr>
        <p:xfrm>
          <a:off x="713330" y="476672"/>
          <a:ext cx="77173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45379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Aile İçi Cinsel ve Fiziksel Taciz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70599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 flipH="1">
            <a:off x="6756754" y="784326"/>
            <a:ext cx="2364312" cy="165618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ÖN YARGI</a:t>
            </a:r>
            <a:endParaRPr lang="tr-TR" sz="2800" dirty="0"/>
          </a:p>
        </p:txBody>
      </p:sp>
      <p:sp>
        <p:nvSpPr>
          <p:cNvPr id="16" name="Right Arrow 15"/>
          <p:cNvSpPr/>
          <p:nvPr/>
        </p:nvSpPr>
        <p:spPr>
          <a:xfrm>
            <a:off x="-18567" y="3645024"/>
            <a:ext cx="2412382" cy="173282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/>
              <a:t>DOĞRUSU</a:t>
            </a:r>
            <a:endParaRPr lang="tr-TR" sz="2800" dirty="0"/>
          </a:p>
        </p:txBody>
      </p:sp>
      <p:sp>
        <p:nvSpPr>
          <p:cNvPr id="9" name="Oval 8"/>
          <p:cNvSpPr/>
          <p:nvPr/>
        </p:nvSpPr>
        <p:spPr>
          <a:xfrm>
            <a:off x="177021" y="622040"/>
            <a:ext cx="2412382" cy="1920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Ailevi Problemler</a:t>
            </a:r>
            <a:endParaRPr lang="tr-TR" sz="2400" dirty="0"/>
          </a:p>
        </p:txBody>
      </p:sp>
      <p:sp>
        <p:nvSpPr>
          <p:cNvPr id="12" name="Sağ Ok 11"/>
          <p:cNvSpPr/>
          <p:nvPr/>
        </p:nvSpPr>
        <p:spPr>
          <a:xfrm>
            <a:off x="2894778" y="13527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4211960" y="624080"/>
            <a:ext cx="2232248" cy="1976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Fazla Alkol Kullanma</a:t>
            </a:r>
            <a:endParaRPr lang="tr-TR" sz="2400" dirty="0"/>
          </a:p>
        </p:txBody>
      </p:sp>
      <p:sp>
        <p:nvSpPr>
          <p:cNvPr id="20" name="Oval 19"/>
          <p:cNvSpPr/>
          <p:nvPr/>
        </p:nvSpPr>
        <p:spPr>
          <a:xfrm>
            <a:off x="2757062" y="3503325"/>
            <a:ext cx="2232248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/>
              <a:t>Fazla Alkol Kullanma</a:t>
            </a:r>
          </a:p>
        </p:txBody>
      </p:sp>
      <p:sp>
        <p:nvSpPr>
          <p:cNvPr id="22" name="Sağ Ok 21"/>
          <p:cNvSpPr/>
          <p:nvPr/>
        </p:nvSpPr>
        <p:spPr>
          <a:xfrm>
            <a:off x="5328084" y="426912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Oval 22"/>
          <p:cNvSpPr/>
          <p:nvPr/>
        </p:nvSpPr>
        <p:spPr>
          <a:xfrm>
            <a:off x="6606742" y="3551096"/>
            <a:ext cx="2412382" cy="1920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/>
              <a:t>Ailevi Problemler</a:t>
            </a:r>
            <a:endParaRPr lang="tr-TR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5310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4197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Alkolün Zararı Sadece Kişinin Kendine mi?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68760"/>
            <a:ext cx="8787593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Fazla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kullanımın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aile hayatına, iş hayatına,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aile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ülke ekonomisine verdiği zararlar çok büyüktür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genç kurbanlar (Büyüme eksiklikleri, yüz anormallikleri, beyin ve sinir sistemi zararları gibi alkole bağlı birçok doğum kusuru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riski)…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42541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049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Türkiye’de Alkole Harcanan Para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Aile bütçesinin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 ne kadarı?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2004 </a:t>
            </a:r>
            <a:r>
              <a:rPr lang="fi-FI" sz="28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%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4.3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2005 	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%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4.1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2006 	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%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4.1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2007 	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%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4.3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2008 	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%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3.8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8441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991157" y="1504523"/>
            <a:ext cx="734438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tr-TR" altLang="tr-TR" sz="6000" b="1" dirty="0" smtClean="0">
                <a:solidFill>
                  <a:srgbClr val="ECECEC"/>
                </a:solidFill>
                <a:latin typeface="+mn-lt"/>
                <a:cs typeface="Andalus" pitchFamily="18" charset="-78"/>
              </a:rPr>
              <a:t>Uçuyorum sanmıştım, </a:t>
            </a:r>
          </a:p>
          <a:p>
            <a:pPr algn="ctr">
              <a:lnSpc>
                <a:spcPct val="150000"/>
              </a:lnSpc>
            </a:pPr>
            <a:r>
              <a:rPr lang="tr-TR" altLang="tr-TR" sz="6000" b="1" dirty="0">
                <a:solidFill>
                  <a:srgbClr val="ECECEC"/>
                </a:solidFill>
                <a:latin typeface="+mn-lt"/>
                <a:cs typeface="Andalus" pitchFamily="18" charset="-78"/>
              </a:rPr>
              <a:t>d</a:t>
            </a:r>
            <a:r>
              <a:rPr lang="tr-TR" altLang="tr-TR" sz="6000" b="1" dirty="0" smtClean="0">
                <a:solidFill>
                  <a:srgbClr val="ECECEC"/>
                </a:solidFill>
                <a:latin typeface="+mn-lt"/>
                <a:cs typeface="Andalus" pitchFamily="18" charset="-78"/>
              </a:rPr>
              <a:t>üşüyormuşum…</a:t>
            </a:r>
          </a:p>
        </p:txBody>
      </p:sp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447055"/>
            <a:ext cx="8968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Gençler </a:t>
            </a:r>
            <a:r>
              <a:rPr lang="tr-TR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 ve Diğer Bağımlılık </a:t>
            </a:r>
            <a:r>
              <a:rPr lang="tr-TR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Yapıcı Maddeleri Neden Deniyorlar?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88543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1" cy="3341936"/>
          </a:xfrm>
        </p:spPr>
        <p:txBody>
          <a:bodyPr/>
          <a:lstStyle/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Bireysel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faktörler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Akran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faktörü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Aile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faktörü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faktörü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Çevresel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faktörler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0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404664"/>
            <a:ext cx="853958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 Kullanımına 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25668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14181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1. </a:t>
            </a:r>
            <a:r>
              <a:rPr lang="tr-TR" sz="3600" b="1" dirty="0">
                <a:solidFill>
                  <a:schemeClr val="bg1"/>
                </a:solidFill>
              </a:rPr>
              <a:t>Bireysel Faktörler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9316" y="1912689"/>
            <a:ext cx="7493124" cy="3676551"/>
          </a:xfrm>
        </p:spPr>
        <p:txBody>
          <a:bodyPr lIns="276740" tIns="276740" rIns="276740" bIns="276740"/>
          <a:lstStyle/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Ergenlik </a:t>
            </a: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algısı ve adaptasyon süreci</a:t>
            </a:r>
            <a:endParaRPr lang="en-US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Madde kullanımına yönelik algı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Yaşam becerileriyle ilgili sorunlar</a:t>
            </a:r>
          </a:p>
          <a:p>
            <a:pPr marL="280988" indent="-280988" eaLnBrk="1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Agresiflik</a:t>
            </a: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, olumsuz ruh hâli, çekingenlik veya dürtüsellik</a:t>
            </a: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Kullanımına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1555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7819693" cy="3997829"/>
          </a:xfrm>
        </p:spPr>
        <p:txBody>
          <a:bodyPr lIns="187470" tIns="187470" rIns="187470" bIns="187470"/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Başlama</a:t>
            </a: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, temin etme, devam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ettirme vb. hususlarda destek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Arkadaş grubunda madde kullanımına olumlu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bakış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Kullanımına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7859" y="884411"/>
            <a:ext cx="4914181" cy="146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tr-TR" sz="3600" b="1" dirty="0" smtClean="0">
                <a:solidFill>
                  <a:schemeClr val="bg1"/>
                </a:solidFill>
              </a:rPr>
              <a:t>	2. Akran Faktörü </a:t>
            </a:r>
            <a:endParaRPr lang="tr-TR" sz="3600" b="1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50437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5977" y="1902842"/>
            <a:ext cx="7314455" cy="3830414"/>
          </a:xfrm>
        </p:spPr>
        <p:txBody>
          <a:bodyPr lIns="187470" tIns="187470" rIns="187470" bIns="187470"/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Çeşitli travmaların varlığı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Aile kontrolünün yetersizliği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Ailede madde kullanımının varlığı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Çocuğa uygun sınırlar oluşturamamak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Çocuğa yönelik ihmal ve istismar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Kullanımına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14181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3. Aile Faktörü </a:t>
            </a:r>
            <a:endParaRPr lang="tr-TR" sz="3600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0192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9993" y="1844030"/>
            <a:ext cx="7729131" cy="4070632"/>
          </a:xfrm>
        </p:spPr>
        <p:txBody>
          <a:bodyPr lIns="187470" tIns="187470" rIns="187470" bIns="187470"/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 bağı ve okula bakış açısı zayıf, olumsuz sınıf içi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davranışlar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Okuldan kaçma davranışının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artması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Okul yönetiminin kullananlardan oluşan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ağları engelleyememesi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>
                <a:solidFill>
                  <a:schemeClr val="bg1"/>
                </a:solidFill>
                <a:cs typeface="Arial" panose="020B0604020202020204" pitchFamily="34" charset="0"/>
              </a:rPr>
              <a:t>Disiplin sorunlarına yönelik tedbir </a:t>
            </a: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alınmaması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1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Kullanımına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14181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4. Okul Faktörü </a:t>
            </a:r>
            <a:endParaRPr lang="tr-TR" sz="3600" b="1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2731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931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Alkolün Kötüye Kullanımı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Alkolün zarar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verici boyutta kullanılmasını ifade eder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5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844824"/>
            <a:ext cx="7565975" cy="4039443"/>
          </a:xfrm>
        </p:spPr>
        <p:txBody>
          <a:bodyPr lIns="187470" tIns="187470" rIns="187470" bIns="187470">
            <a:noAutofit/>
          </a:bodyPr>
          <a:lstStyle/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Toplumsal olarak bağımlılık ve bağımlıya bakış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Yasalar ve uygulanabilirlik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Ulaşılabilirliğin kolay olduğunun algılanması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Yerel yönetimler ve yatırım eksiklikleri</a:t>
            </a:r>
          </a:p>
          <a:p>
            <a:pPr marL="280988" indent="-280988" eaLnBrk="1" hangingPunct="1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altLang="tr-TR" sz="2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Yoksulluk ve işsizlik</a:t>
            </a:r>
            <a:endParaRPr lang="tr-TR" altLang="tr-TR" sz="2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2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4 Dikdörtgen"/>
          <p:cNvSpPr>
            <a:spLocks noChangeArrowheads="1"/>
          </p:cNvSpPr>
          <p:nvPr/>
        </p:nvSpPr>
        <p:spPr bwMode="auto">
          <a:xfrm>
            <a:off x="179388" y="395288"/>
            <a:ext cx="88279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Alkol Kullanımına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Başlamada Yaygın Gözlenen 5 Risk Faktörü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" y="884411"/>
            <a:ext cx="4986189" cy="1464469"/>
          </a:xfrm>
        </p:spPr>
        <p:txBody>
          <a:bodyPr/>
          <a:lstStyle/>
          <a:p>
            <a:pPr algn="l" eaLnBrk="1" hangingPunct="1">
              <a:defRPr/>
            </a:pPr>
            <a:r>
              <a:rPr lang="tr-TR" sz="3600" b="1" dirty="0">
                <a:solidFill>
                  <a:schemeClr val="bg1"/>
                </a:solidFill>
              </a:rPr>
              <a:t>	</a:t>
            </a:r>
            <a:r>
              <a:rPr lang="tr-TR" sz="3600" b="1" dirty="0" smtClean="0">
                <a:solidFill>
                  <a:schemeClr val="bg1"/>
                </a:solidFill>
              </a:rPr>
              <a:t>5. Çevresel </a:t>
            </a:r>
            <a:r>
              <a:rPr lang="tr-TR" sz="3600" b="1" dirty="0">
                <a:solidFill>
                  <a:schemeClr val="bg1"/>
                </a:solidFill>
              </a:rPr>
              <a:t>Faktörler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7119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5415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Gencin Alkol Kullanımını Ortaya Çıkarabilecek İşaretler…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Fiziksel Değişimler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Duygusal Değişimler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Zihinsel Değişimler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Davranışsal Değişimler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i-FI" sz="2800" b="1" i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886533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Ben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bağımlı olmam.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Kimsenin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böyle bir güvencesi olamaz. Alkol ya da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madde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kullanan herkes, bağımlı olabilir.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56501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Ben kontrolümü sağlarım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.</a:t>
            </a:r>
            <a:endParaRPr lang="tr-TR" sz="2800" b="1" i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fi-FI" sz="12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Alkol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vücut üzerindeki biyolojik etkileri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nedeniyle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, nöron iletişimini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bozarak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sinir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hücrelerinin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yapısını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değiştirir.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Bu nedenle kişi,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kullanımdan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bir süre sonra bağımlı olduğunu fark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etmez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86095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Benim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iradem güçlüdür.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ağımlılığın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irade ile ilişkisi yoktur.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Kullanmaya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başladıktan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sonra irade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artık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devre dışıdır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5132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800" b="1" i="1" dirty="0" err="1" smtClean="0">
                <a:solidFill>
                  <a:schemeClr val="bg1"/>
                </a:solidFill>
                <a:latin typeface="+mn-lt"/>
              </a:rPr>
              <a:t>Bir</a:t>
            </a:r>
            <a:r>
              <a:rPr lang="tr-TR" sz="2800" b="1" dirty="0" err="1" smtClean="0">
                <a:solidFill>
                  <a:schemeClr val="bg1"/>
                </a:solidFill>
                <a:latin typeface="+mn-lt"/>
              </a:rPr>
              <a:t>ç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ok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tanıdığım kullanıyor, bir şey olmuyor.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Alkol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kullanan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kişinin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gördüğü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zarar</a:t>
            </a:r>
            <a:r>
              <a:rPr lang="tr-TR" sz="2800" b="1" i="1" dirty="0" err="1" smtClean="0">
                <a:solidFill>
                  <a:schemeClr val="bg1"/>
                </a:solidFill>
                <a:latin typeface="+mn-lt"/>
              </a:rPr>
              <a:t>lar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ı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fark etmesi 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zaman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alabilir.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Zarar</a:t>
            </a:r>
            <a:r>
              <a:rPr lang="tr-TR" sz="2800" b="1" i="1" dirty="0" err="1" smtClean="0">
                <a:solidFill>
                  <a:schemeClr val="bg1"/>
                </a:solidFill>
                <a:latin typeface="+mn-lt"/>
              </a:rPr>
              <a:t>ları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tespit ettiği 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safhaya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geldiğinde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ise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hiç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kullanmamış duruma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geri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dön</a:t>
            </a:r>
            <a:r>
              <a:rPr lang="tr-TR" sz="2800" b="1" i="1" dirty="0" err="1" smtClean="0">
                <a:solidFill>
                  <a:schemeClr val="bg1"/>
                </a:solidFill>
                <a:latin typeface="+mn-lt"/>
              </a:rPr>
              <a:t>ül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mesi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mümkün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değildir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72405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Alkolün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zararı kullanan kişiyedir.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Alkol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kullanımının zararını tüm toplum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yüklenir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Kullanan,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çevresi için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risk oluşturur. Ailesi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de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uzun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süreli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tedavisini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madd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î-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manevi üstlen</a:t>
            </a:r>
            <a:r>
              <a:rPr lang="tr-TR" sz="2800" b="1" i="1" dirty="0" err="1" smtClean="0">
                <a:solidFill>
                  <a:schemeClr val="bg1"/>
                </a:solidFill>
                <a:latin typeface="+mn-lt"/>
              </a:rPr>
              <a:t>mek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 zorunda 	kalır.</a:t>
            </a:r>
            <a:endParaRPr lang="fi-FI" sz="2800" b="1" i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407322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Alkolü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erkek adamlar ve özgür kızlar içer.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«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Erkek adam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»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lar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ve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gerçek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 anlamda «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özgür kız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»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lar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,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zararlı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maddelere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«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HAYIR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! YÜZ BİN KERE HAYIR!»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demeyi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becerebilenlerdir.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15234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8611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 Hakkında Yanlış Bilinenler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Yanlış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Alkol 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güçlendirir.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Doğru</a:t>
            </a:r>
            <a:endParaRPr lang="tr-TR" sz="2800" b="1" dirty="0" smtClean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Alkol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, aksine güçsüzleştirir. Yaşam kalitesini düşürür.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Beyn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in vücut üzerindeki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kontrolü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nü 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kaybe</a:t>
            </a:r>
            <a:r>
              <a:rPr lang="tr-TR" sz="2800" b="1" i="1" dirty="0" err="1" smtClean="0">
                <a:solidFill>
                  <a:schemeClr val="bg1"/>
                </a:solidFill>
                <a:latin typeface="+mn-lt"/>
              </a:rPr>
              <a:t>ttirir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sarhoşluk oluş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tur</a:t>
            </a:r>
            <a:r>
              <a:rPr lang="fi-FI" sz="2800" b="1" i="1" dirty="0" smtClean="0">
                <a:solidFill>
                  <a:schemeClr val="bg1"/>
                </a:solidFill>
                <a:latin typeface="+mn-lt"/>
              </a:rPr>
              <a:t>ur</a:t>
            </a:r>
            <a:r>
              <a:rPr lang="fi-FI" sz="2800" b="1" i="1" dirty="0">
                <a:solidFill>
                  <a:schemeClr val="bg1"/>
                </a:solidFill>
                <a:latin typeface="+mn-lt"/>
              </a:rPr>
              <a:t>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49007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7021" y="1810559"/>
            <a:ext cx="87875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0" b="1" dirty="0">
                <a:solidFill>
                  <a:schemeClr val="bg1"/>
                </a:solidFill>
                <a:latin typeface="+mn-lt"/>
              </a:rPr>
              <a:t>ÇAĞIMIZIN TEMEL İKİLEMİ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18125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974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Alkolün Kötüye Kullanımı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Şu dört maddeden biri görülüyorsa kötüye kullanım söz konusu demektir: </a:t>
            </a:r>
          </a:p>
          <a:p>
            <a:pPr marL="514350" lvl="1" indent="-514350">
              <a:spcBef>
                <a:spcPts val="1000"/>
              </a:spcBef>
              <a:spcAft>
                <a:spcPts val="1000"/>
              </a:spcAft>
              <a:buAutoNum type="arabicPeriod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İşte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, okulda ya da evde alması gereken başlıca sorumlulukları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almama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ile sonuçlanan yineleyici biçimde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kullanım</a:t>
            </a:r>
            <a:br>
              <a:rPr lang="tr-TR" sz="2800" b="1" dirty="0" smtClean="0">
                <a:solidFill>
                  <a:schemeClr val="bg1"/>
                </a:solidFill>
                <a:latin typeface="+mn-lt"/>
              </a:rPr>
            </a:b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Alkol 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kullanımı nedeniyle okula gidememe, okulu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asma vb.</a:t>
            </a:r>
            <a:endParaRPr lang="tr-TR" sz="2000" b="1" dirty="0">
              <a:solidFill>
                <a:schemeClr val="bg1"/>
              </a:solidFill>
              <a:latin typeface="+mn-lt"/>
            </a:endParaRPr>
          </a:p>
          <a:p>
            <a:pPr lvl="1" indent="-457200">
              <a:spcBef>
                <a:spcPts val="1000"/>
              </a:spcBef>
              <a:spcAft>
                <a:spcPts val="1000"/>
              </a:spcAft>
              <a:buAutoNum type="arabicPeriod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Fiziksel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olarak tehlikeli durumlarda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yineleyici biçimde kullanım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+mn-lt"/>
              </a:rPr>
            </a:b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Alkollüyken 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araba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kullanma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vb.</a:t>
            </a:r>
            <a:endParaRPr lang="tr-TR" sz="2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7388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93902" y="395288"/>
            <a:ext cx="3619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Popüler Kültüre Göre…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</a:t>
            </a:r>
            <a:r>
              <a:rPr lang="fi-FI" sz="2800" b="1" dirty="0">
                <a:solidFill>
                  <a:schemeClr val="bg1"/>
                </a:solidFill>
                <a:latin typeface="+mn-lt"/>
              </a:rPr>
              <a:t>ğlenme temel bir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ihtiyaç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…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</a:t>
            </a:r>
            <a:r>
              <a:rPr lang="fi-FI" sz="2800" b="1" dirty="0">
                <a:solidFill>
                  <a:schemeClr val="bg1"/>
                </a:solidFill>
                <a:latin typeface="+mn-lt"/>
              </a:rPr>
              <a:t>lkol eğlencenin vazgeçilmez bir </a:t>
            </a:r>
            <a:r>
              <a:rPr lang="fi-FI" sz="2800" b="1" dirty="0" smtClean="0">
                <a:solidFill>
                  <a:schemeClr val="bg1"/>
                </a:solidFill>
                <a:latin typeface="+mn-lt"/>
              </a:rPr>
              <a:t>parçası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…</a:t>
            </a:r>
            <a:endParaRPr lang="fi-FI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3963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Popüler Kültüre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Göre…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021" y="1844824"/>
            <a:ext cx="8787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pl-PL" sz="2800" b="1" dirty="0">
                <a:solidFill>
                  <a:schemeClr val="bg1"/>
                </a:solidFill>
                <a:latin typeface="+mn-lt"/>
              </a:rPr>
              <a:t>Bağımlı </a:t>
            </a:r>
            <a:r>
              <a:rPr lang="pl-PL" sz="2800" b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â</a:t>
            </a:r>
            <a:r>
              <a:rPr lang="pl-PL" sz="2800" b="1" dirty="0" smtClean="0">
                <a:solidFill>
                  <a:schemeClr val="bg1"/>
                </a:solidFill>
                <a:latin typeface="+mn-lt"/>
              </a:rPr>
              <a:t>le gel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in</a:t>
            </a:r>
            <a:r>
              <a:rPr lang="pl-PL" sz="2800" b="1" dirty="0" smtClean="0">
                <a:solidFill>
                  <a:schemeClr val="bg1"/>
                </a:solidFill>
                <a:latin typeface="+mn-lt"/>
              </a:rPr>
              <a:t>mediği </a:t>
            </a:r>
            <a:r>
              <a:rPr lang="pl-PL" sz="2800" b="1" dirty="0">
                <a:solidFill>
                  <a:schemeClr val="bg1"/>
                </a:solidFill>
                <a:latin typeface="+mn-lt"/>
              </a:rPr>
              <a:t>sürece içmek </a:t>
            </a:r>
            <a:r>
              <a:rPr lang="pl-PL" sz="2800" b="1" dirty="0" smtClean="0">
                <a:solidFill>
                  <a:schemeClr val="bg1"/>
                </a:solidFill>
                <a:latin typeface="+mn-lt"/>
              </a:rPr>
              <a:t>doğal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…</a:t>
            </a:r>
            <a:endParaRPr lang="pl-PL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94934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091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Oysa Gerçek Şudur: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021" y="1844824"/>
            <a:ext cx="87875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ALKOL KULLANANLARIN BİR KISMI MUTLAKA ALKOLİK OLACAKTIR!</a:t>
            </a:r>
            <a:endParaRPr lang="pl-PL" sz="54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64798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971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Bir Önleme Stratejisi Yaklaşımı…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243013"/>
            <a:ext cx="8787593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ÖZ BİLİNÇ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ÖZ YÖNETİM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SOSYAL BİLİNÇ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60443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47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Anne Babalara Neler Önerebiliriz?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43013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Çocuğunuzun davranışlarını izleyin.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Çocuğunuzun odası ya da çantasında içki bulursanız ya da nefesinin koktuğunu hissederseniz görmezden gelmeyin eyleme geçin. 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+mn-lt"/>
              </a:rPr>
            </a:br>
            <a:r>
              <a:rPr lang="tr-TR" sz="3200" b="1" dirty="0">
                <a:solidFill>
                  <a:schemeClr val="bg1"/>
                </a:solidFill>
                <a:latin typeface="+mn-lt"/>
              </a:rPr>
              <a:t>Alkol kullanımının uyarıcı işaretlerini öğrenin.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Alkolün insan zihni, bedeni ve duyguları üzerindeki etkileri hakkında bilgi edinin.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(1/5)</a:t>
            </a:r>
          </a:p>
        </p:txBody>
      </p:sp>
    </p:spTree>
    <p:extLst>
      <p:ext uri="{BB962C8B-B14F-4D97-AF65-F5344CB8AC3E}">
        <p14:creationId xmlns:p14="http://schemas.microsoft.com/office/powerpoint/2010/main" val="7878514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47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Anne Babalara Neler Önerebiliriz?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43013"/>
            <a:ext cx="878759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Çocuğunuzla konuşun.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Çocuğunuzla iletişime geçmek küçük yaşta alkol kullanımını önlemede anahtar unsurdur. Ona kendisine içki sunulduğunda ne yapması gerektiğini açıklayın.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Çocuğunuzun katıldığı aktivitelerin bir parçası olun.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Alkol barındırmayan grup, kulüp ve etkinliklere girmesini destekleyin.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(2/5)</a:t>
            </a:r>
          </a:p>
        </p:txBody>
      </p:sp>
    </p:spTree>
    <p:extLst>
      <p:ext uri="{BB962C8B-B14F-4D97-AF65-F5344CB8AC3E}">
        <p14:creationId xmlns:p14="http://schemas.microsoft.com/office/powerpoint/2010/main" val="8114453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47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Anne Babalara Neler Önerebiliriz?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43013"/>
            <a:ext cx="878759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Alkol kullanımıyla ilgili iyi rol modeli olun.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Çocuğunuzun önünde nasıl konuşup davrandığınız hakkında düşünün. Alkolün problem çözmede iyi bir yol olabileceğini ima eden konuşmalardan kaçının</a:t>
            </a:r>
            <a:r>
              <a:rPr lang="tr-TR" sz="2800" i="1" dirty="0" smtClean="0">
                <a:solidFill>
                  <a:schemeClr val="bg1"/>
                </a:solidFill>
                <a:latin typeface="+mn-lt"/>
              </a:rPr>
              <a:t>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Çocuğunuza arkadaş seçmeyi ve olumlu ilişkiler kurmayı öğretin.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Zira alkol kullanımına başlamada arkadaş önemli bir faktördür.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(3/5)</a:t>
            </a:r>
          </a:p>
        </p:txBody>
      </p:sp>
    </p:spTree>
    <p:extLst>
      <p:ext uri="{BB962C8B-B14F-4D97-AF65-F5344CB8AC3E}">
        <p14:creationId xmlns:p14="http://schemas.microsoft.com/office/powerpoint/2010/main" val="5791406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47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Anne Babalara Neler Önerebiliriz?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43013"/>
            <a:ext cx="878759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Alkol kullanımıyla ilgili aile kurallarını netleştirin.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Örneğin sürücüsü alkollü olan araçlara kesinlikle binmeme kuralını koyun. </a:t>
            </a:r>
            <a:endParaRPr lang="tr-TR" sz="32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Çocuğunuzun stresle baş etmede daha sağlıklı yollar olduğunu görmesini sağlayın.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Spor yapmak, müzik dinlemek, bir yakınıyla konuşmak gibi alternatiflerin işe yaradığını yaşayarak görmesini sağlayın.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(4/5)</a:t>
            </a:r>
          </a:p>
        </p:txBody>
      </p:sp>
    </p:spTree>
    <p:extLst>
      <p:ext uri="{BB962C8B-B14F-4D97-AF65-F5344CB8AC3E}">
        <p14:creationId xmlns:p14="http://schemas.microsoft.com/office/powerpoint/2010/main" val="29124761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478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Anne Babalara Neler Önerebiliriz?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43013"/>
            <a:ext cx="8787593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3200" b="1" dirty="0">
                <a:solidFill>
                  <a:schemeClr val="bg1"/>
                </a:solidFill>
                <a:latin typeface="+mn-lt"/>
              </a:rPr>
              <a:t>Çocuğunuzla konuşmaya ne kadar erken dönemde başlarsanız o denli iyi olacağını bilin.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i="1" dirty="0">
                <a:solidFill>
                  <a:schemeClr val="bg1"/>
                </a:solidFill>
                <a:latin typeface="+mn-lt"/>
              </a:rPr>
              <a:t>İçki içme konusunda yapılan kısa konuşmaların uzun bir konuşmadan daha iyi olacağını unutmayın.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9 Dikdörtgen"/>
          <p:cNvSpPr/>
          <p:nvPr/>
        </p:nvSpPr>
        <p:spPr>
          <a:xfrm>
            <a:off x="7199659" y="466219"/>
            <a:ext cx="18003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tr-TR" altLang="tr-TR" sz="2000" dirty="0" smtClean="0">
                <a:solidFill>
                  <a:schemeClr val="bg1"/>
                </a:solidFill>
                <a:latin typeface="+mn-lt"/>
                <a:ea typeface="Lucida Grande" charset="0"/>
                <a:cs typeface="Andalus" pitchFamily="18" charset="-78"/>
              </a:rPr>
              <a:t>(5/5)</a:t>
            </a:r>
          </a:p>
        </p:txBody>
      </p:sp>
    </p:spTree>
    <p:extLst>
      <p:ext uri="{BB962C8B-B14F-4D97-AF65-F5344CB8AC3E}">
        <p14:creationId xmlns:p14="http://schemas.microsoft.com/office/powerpoint/2010/main" val="10579524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93902" y="395288"/>
            <a:ext cx="78901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TBM Alkol Bağımlılığı Alanı Hedef Kitle ve Modülleri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389410"/>
              </p:ext>
            </p:extLst>
          </p:nvPr>
        </p:nvGraphicFramePr>
        <p:xfrm>
          <a:off x="338506" y="1394222"/>
          <a:ext cx="8466988" cy="332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494"/>
                <a:gridCol w="4233494"/>
              </a:tblGrid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Hedef</a:t>
                      </a:r>
                      <a:r>
                        <a:rPr lang="tr-TR" sz="2500" baseline="0" dirty="0" smtClean="0"/>
                        <a:t> Kitle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Alkol </a:t>
                      </a:r>
                      <a:r>
                        <a:rPr lang="tr-TR" sz="2500" dirty="0" smtClean="0"/>
                        <a:t>Bağımlılığı Modülleri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Okul</a:t>
                      </a:r>
                      <a:r>
                        <a:rPr lang="tr-TR" sz="2500" baseline="0" dirty="0" smtClean="0"/>
                        <a:t> Öncesi ve 1. sınıf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İlkokul (2, 3, 4)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Ortaokul (5, 6, 7, 8)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Lise (9, 10, 11, 12 )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Yetişkin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0895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974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Alkolün Kötüye Kullanımı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79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Şu dört maddeden biri görülüyorsa kötüye kullanım söz konusu demektir: </a:t>
            </a:r>
          </a:p>
          <a:p>
            <a:pPr marL="514350" lvl="1" indent="-514350">
              <a:spcBef>
                <a:spcPts val="100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Alkol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ile ilişkili yineleyici biçimde ortaya çıkan yasal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sorunlar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+mn-lt"/>
              </a:rPr>
            </a:b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Alkol 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alımı sonucunda davranış bozukluklarına bağlı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tutuklanmalar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vb.</a:t>
            </a:r>
            <a:endParaRPr lang="tr-TR" sz="2000" b="1" dirty="0">
              <a:solidFill>
                <a:schemeClr val="bg1"/>
              </a:solidFill>
              <a:latin typeface="+mn-lt"/>
            </a:endParaRPr>
          </a:p>
          <a:p>
            <a:pPr marL="514350" lvl="1" indent="-514350">
              <a:spcBef>
                <a:spcPts val="1000"/>
              </a:spcBef>
              <a:spcAft>
                <a:spcPts val="1000"/>
              </a:spcAft>
              <a:buFont typeface="+mj-lt"/>
              <a:buAutoNum type="arabicPeriod" startAt="3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Alkol etkilerinin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neden olduğu ya da alevlendirdiği sürekli ya da yineleyici toplumsal ya da kişiler arası sorunlara karşın sürekli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kullanım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+mn-lt"/>
              </a:rPr>
            </a:b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Sarhoşluğun 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sonuçları hakkında eşle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yapılan </a:t>
            </a:r>
            <a:r>
              <a:rPr lang="tr-TR" sz="2000" b="1" dirty="0">
                <a:solidFill>
                  <a:schemeClr val="bg1"/>
                </a:solidFill>
                <a:latin typeface="+mn-lt"/>
              </a:rPr>
              <a:t>tartışmalar, </a:t>
            </a:r>
            <a:r>
              <a:rPr lang="tr-TR" sz="2000" b="1" dirty="0" smtClean="0">
                <a:solidFill>
                  <a:schemeClr val="bg1"/>
                </a:solidFill>
                <a:latin typeface="+mn-lt"/>
              </a:rPr>
              <a:t>fiziksel kavgalar 	vb.</a:t>
            </a:r>
            <a:endParaRPr lang="tr-TR" sz="20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180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017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9591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Unutmayın!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072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Bağımlılık alkolün yol açabileceği zararlardan sadece     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biridir.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Alkolün pek çok zararı, bağımlı olmadan da meydana gelebilir.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42364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9342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54013" indent="-354013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Alkol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3890923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Kendini kontrol etmeyi azaltır.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Yaşanan durumları farklı algılatır.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Tehlikeyi algılamayı zorlaştırır.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27546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2335</Words>
  <Application>Microsoft Office PowerPoint</Application>
  <PresentationFormat>Ekran Gösterisi (4:3)</PresentationFormat>
  <Paragraphs>399</Paragraphs>
  <Slides>70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70</vt:i4>
      </vt:variant>
    </vt:vector>
  </HeadingPairs>
  <TitlesOfParts>
    <vt:vector size="78" baseType="lpstr">
      <vt:lpstr>Andalus</vt:lpstr>
      <vt:lpstr>Arial</vt:lpstr>
      <vt:lpstr>Calibri</vt:lpstr>
      <vt:lpstr>Lucida Grande</vt:lpstr>
      <vt:lpstr>Verdana</vt:lpstr>
      <vt:lpstr>Webdings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1. Bireysel Faktörler </vt:lpstr>
      <vt:lpstr>PowerPoint Sunusu</vt:lpstr>
      <vt:lpstr> 3. Aile Faktörü </vt:lpstr>
      <vt:lpstr> 4. Okul Faktörü </vt:lpstr>
      <vt:lpstr> 5. Çevresel Faktörler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</dc:creator>
  <cp:lastModifiedBy>Derya Akyılmaz</cp:lastModifiedBy>
  <cp:revision>626</cp:revision>
  <dcterms:created xsi:type="dcterms:W3CDTF">2010-12-23T09:12:01Z</dcterms:created>
  <dcterms:modified xsi:type="dcterms:W3CDTF">2015-01-30T15:27:55Z</dcterms:modified>
</cp:coreProperties>
</file>