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44" r:id="rId2"/>
    <p:sldId id="267"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39"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24" r:id="rId39"/>
    <p:sldId id="325" r:id="rId40"/>
    <p:sldId id="328" r:id="rId41"/>
    <p:sldId id="329" r:id="rId42"/>
    <p:sldId id="331" r:id="rId43"/>
    <p:sldId id="332" r:id="rId44"/>
    <p:sldId id="333" r:id="rId45"/>
    <p:sldId id="334" r:id="rId46"/>
    <p:sldId id="335" r:id="rId47"/>
    <p:sldId id="336" r:id="rId48"/>
    <p:sldId id="382" r:id="rId49"/>
    <p:sldId id="343" r:id="rId5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tafa" initials="m" lastIdx="4" clrIdx="0">
    <p:extLst>
      <p:ext uri="{19B8F6BF-5375-455C-9EA6-DF929625EA0E}">
        <p15:presenceInfo xmlns:p15="http://schemas.microsoft.com/office/powerpoint/2012/main" userId="mustaf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57C53-8B4D-4F7A-A8AC-B93FA9C264F9}" type="datetimeFigureOut">
              <a:rPr lang="tr-TR" smtClean="0"/>
              <a:t>30.1.2015</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5B9B4-81DD-4B47-9B5E-8D2C2A941107}" type="slidenum">
              <a:rPr lang="tr-TR" smtClean="0"/>
              <a:t>‹#›</a:t>
            </a:fld>
            <a:endParaRPr lang="tr-TR"/>
          </a:p>
        </p:txBody>
      </p:sp>
    </p:spTree>
    <p:extLst>
      <p:ext uri="{BB962C8B-B14F-4D97-AF65-F5344CB8AC3E}">
        <p14:creationId xmlns:p14="http://schemas.microsoft.com/office/powerpoint/2010/main" val="3284237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C6A880D-2724-46AC-B65C-C1D996D089EF}" type="slidenum">
              <a:rPr lang="tr-TR" smtClean="0"/>
              <a:t>48</a:t>
            </a:fld>
            <a:endParaRPr lang="tr-TR"/>
          </a:p>
        </p:txBody>
      </p:sp>
    </p:spTree>
    <p:extLst>
      <p:ext uri="{BB962C8B-B14F-4D97-AF65-F5344CB8AC3E}">
        <p14:creationId xmlns:p14="http://schemas.microsoft.com/office/powerpoint/2010/main" val="103329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30"/>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EDF49A9C-D84B-4D10-9754-04FD9E88521C}" type="datetimeFigureOut">
              <a:rPr lang="tr-TR"/>
              <a:pPr>
                <a:defRPr/>
              </a:pPr>
              <a:t>30.1.2015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69AF3EA1-86EA-473B-A473-5BA91C62563F}" type="slidenum">
              <a:rPr lang="tr-TR"/>
              <a:pPr/>
              <a:t>‹#›</a:t>
            </a:fld>
            <a:endParaRPr lang="tr-TR"/>
          </a:p>
        </p:txBody>
      </p:sp>
    </p:spTree>
    <p:extLst>
      <p:ext uri="{BB962C8B-B14F-4D97-AF65-F5344CB8AC3E}">
        <p14:creationId xmlns:p14="http://schemas.microsoft.com/office/powerpoint/2010/main" val="115557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16EE2ED-3DFE-41A8-B473-B114DF2125DA}" type="datetimeFigureOut">
              <a:rPr lang="tr-TR"/>
              <a:pPr>
                <a:defRPr/>
              </a:pPr>
              <a:t>30.1.2015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5E5C55D6-1AEF-4998-8F68-7AC5FB5DB4E0}" type="slidenum">
              <a:rPr lang="tr-TR"/>
              <a:pPr/>
              <a:t>‹#›</a:t>
            </a:fld>
            <a:endParaRPr lang="tr-TR"/>
          </a:p>
        </p:txBody>
      </p:sp>
    </p:spTree>
    <p:extLst>
      <p:ext uri="{BB962C8B-B14F-4D97-AF65-F5344CB8AC3E}">
        <p14:creationId xmlns:p14="http://schemas.microsoft.com/office/powerpoint/2010/main" val="300684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3"/>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3"/>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FF8911F-54FA-4D4D-ABB6-D40DA3FDC46A}" type="datetimeFigureOut">
              <a:rPr lang="tr-TR"/>
              <a:pPr>
                <a:defRPr/>
              </a:pPr>
              <a:t>30.1.2015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A275D635-F1D8-4AE5-A381-0664EEF55CDB}" type="slidenum">
              <a:rPr lang="tr-TR"/>
              <a:pPr/>
              <a:t>‹#›</a:t>
            </a:fld>
            <a:endParaRPr lang="tr-TR"/>
          </a:p>
        </p:txBody>
      </p:sp>
    </p:spTree>
    <p:extLst>
      <p:ext uri="{BB962C8B-B14F-4D97-AF65-F5344CB8AC3E}">
        <p14:creationId xmlns:p14="http://schemas.microsoft.com/office/powerpoint/2010/main" val="55022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A1FBCCC-E50C-4A5E-B55D-C69538992FCF}" type="datetimeFigureOut">
              <a:rPr lang="tr-TR"/>
              <a:pPr>
                <a:defRPr/>
              </a:pPr>
              <a:t>30.1.2015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F008011E-8B28-4BF6-A4A2-1ED1B8AF16B5}" type="slidenum">
              <a:rPr lang="tr-TR"/>
              <a:pPr/>
              <a:t>‹#›</a:t>
            </a:fld>
            <a:endParaRPr lang="tr-TR"/>
          </a:p>
        </p:txBody>
      </p:sp>
    </p:spTree>
    <p:extLst>
      <p:ext uri="{BB962C8B-B14F-4D97-AF65-F5344CB8AC3E}">
        <p14:creationId xmlns:p14="http://schemas.microsoft.com/office/powerpoint/2010/main" val="103893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5D63235-7F78-425B-B116-ADBF7453E5E5}" type="datetimeFigureOut">
              <a:rPr lang="tr-TR"/>
              <a:pPr>
                <a:defRPr/>
              </a:pPr>
              <a:t>30.1.2015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fld id="{1DB32EDB-E287-4B4F-B5CA-A3F883935F68}" type="slidenum">
              <a:rPr lang="tr-TR"/>
              <a:pPr/>
              <a:t>‹#›</a:t>
            </a:fld>
            <a:endParaRPr lang="tr-TR"/>
          </a:p>
        </p:txBody>
      </p:sp>
    </p:spTree>
    <p:extLst>
      <p:ext uri="{BB962C8B-B14F-4D97-AF65-F5344CB8AC3E}">
        <p14:creationId xmlns:p14="http://schemas.microsoft.com/office/powerpoint/2010/main" val="10369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E1CB8A8-1FF5-41CA-8FCA-A83B2F515DE7}" type="datetimeFigureOut">
              <a:rPr lang="tr-TR"/>
              <a:pPr>
                <a:defRPr/>
              </a:pPr>
              <a:t>30.1.2015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02F14A09-1F7E-43B8-9E7F-97611A177FFC}" type="slidenum">
              <a:rPr lang="tr-TR"/>
              <a:pPr/>
              <a:t>‹#›</a:t>
            </a:fld>
            <a:endParaRPr lang="tr-TR"/>
          </a:p>
        </p:txBody>
      </p:sp>
    </p:spTree>
    <p:extLst>
      <p:ext uri="{BB962C8B-B14F-4D97-AF65-F5344CB8AC3E}">
        <p14:creationId xmlns:p14="http://schemas.microsoft.com/office/powerpoint/2010/main" val="107765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38C81B8A-21DD-4DF9-AB3E-AA08BC339A3D}" type="datetimeFigureOut">
              <a:rPr lang="tr-TR"/>
              <a:pPr>
                <a:defRPr/>
              </a:pPr>
              <a:t>30.1.2015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fld id="{1BCCAD9A-70BF-4D87-B557-B1788B3E98B6}" type="slidenum">
              <a:rPr lang="tr-TR"/>
              <a:pPr/>
              <a:t>‹#›</a:t>
            </a:fld>
            <a:endParaRPr lang="tr-TR"/>
          </a:p>
        </p:txBody>
      </p:sp>
    </p:spTree>
    <p:extLst>
      <p:ext uri="{BB962C8B-B14F-4D97-AF65-F5344CB8AC3E}">
        <p14:creationId xmlns:p14="http://schemas.microsoft.com/office/powerpoint/2010/main" val="184821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1872ABB4-79C5-4A99-913A-7B7348A583BE}" type="datetimeFigureOut">
              <a:rPr lang="tr-TR"/>
              <a:pPr>
                <a:defRPr/>
              </a:pPr>
              <a:t>30.1.2015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fld id="{FC2B0451-A93C-4BB7-8CE7-08C7FAF8FF82}" type="slidenum">
              <a:rPr lang="tr-TR"/>
              <a:pPr/>
              <a:t>‹#›</a:t>
            </a:fld>
            <a:endParaRPr lang="tr-TR"/>
          </a:p>
        </p:txBody>
      </p:sp>
    </p:spTree>
    <p:extLst>
      <p:ext uri="{BB962C8B-B14F-4D97-AF65-F5344CB8AC3E}">
        <p14:creationId xmlns:p14="http://schemas.microsoft.com/office/powerpoint/2010/main" val="132092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C976842-873E-4E9F-90DA-B0EF8D36CA75}" type="datetimeFigureOut">
              <a:rPr lang="tr-TR"/>
              <a:pPr>
                <a:defRPr/>
              </a:pPr>
              <a:t>30.1.2015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fld id="{18D401E5-91FC-41D5-BEA9-5077269131A8}" type="slidenum">
              <a:rPr lang="tr-TR"/>
              <a:pPr/>
              <a:t>‹#›</a:t>
            </a:fld>
            <a:endParaRPr lang="tr-TR"/>
          </a:p>
        </p:txBody>
      </p:sp>
    </p:spTree>
    <p:extLst>
      <p:ext uri="{BB962C8B-B14F-4D97-AF65-F5344CB8AC3E}">
        <p14:creationId xmlns:p14="http://schemas.microsoft.com/office/powerpoint/2010/main" val="234603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6"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02600CF-2D38-48ED-B6B9-0D6F327C1DA6}" type="datetimeFigureOut">
              <a:rPr lang="tr-TR"/>
              <a:pPr>
                <a:defRPr/>
              </a:pPr>
              <a:t>30.1.2015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1495382F-181F-4DF9-B68C-DBA6C6FD97AF}" type="slidenum">
              <a:rPr lang="tr-TR"/>
              <a:pPr/>
              <a:t>‹#›</a:t>
            </a:fld>
            <a:endParaRPr lang="tr-TR"/>
          </a:p>
        </p:txBody>
      </p:sp>
    </p:spTree>
    <p:extLst>
      <p:ext uri="{BB962C8B-B14F-4D97-AF65-F5344CB8AC3E}">
        <p14:creationId xmlns:p14="http://schemas.microsoft.com/office/powerpoint/2010/main" val="2895944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476A3D6-18B6-4931-98C8-DCF23A9AAC62}" type="datetimeFigureOut">
              <a:rPr lang="tr-TR"/>
              <a:pPr>
                <a:defRPr/>
              </a:pPr>
              <a:t>30.1.2015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fld id="{9A8227AF-2B91-4DC3-87B8-6A09481A29A8}" type="slidenum">
              <a:rPr lang="tr-TR"/>
              <a:pPr/>
              <a:t>‹#›</a:t>
            </a:fld>
            <a:endParaRPr lang="tr-TR"/>
          </a:p>
        </p:txBody>
      </p:sp>
    </p:spTree>
    <p:extLst>
      <p:ext uri="{BB962C8B-B14F-4D97-AF65-F5344CB8AC3E}">
        <p14:creationId xmlns:p14="http://schemas.microsoft.com/office/powerpoint/2010/main" val="88730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1EC1DD-7043-46CD-8E52-E4254A001867}" type="datetimeFigureOut">
              <a:rPr lang="tr-TR"/>
              <a:pPr>
                <a:defRPr/>
              </a:pPr>
              <a:t>30.1.2015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00C12CB-9236-474C-8B03-CDDC4EDDAFCC}"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717" y="510183"/>
            <a:ext cx="5112567" cy="30675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67" y="3284984"/>
            <a:ext cx="4620867" cy="286493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98977"/>
            <a:ext cx="9144000" cy="759023"/>
          </a:xfrm>
          <a:prstGeom prst="rect">
            <a:avLst/>
          </a:prstGeom>
        </p:spPr>
      </p:pic>
    </p:spTree>
    <p:extLst>
      <p:ext uri="{BB962C8B-B14F-4D97-AF65-F5344CB8AC3E}">
        <p14:creationId xmlns:p14="http://schemas.microsoft.com/office/powerpoint/2010/main" val="1319918644"/>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Daha az dışarıya çıkmak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 haricinde daha az zaman geçirme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Ev ya da iş ortamında yemek yemeye daha az zaman harcama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her defasında daha fazla kullanmayı isteme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Genellikle bilgisayar başında yemek yeme alışkanlığı kazanma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45513378"/>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geçirilen zamanı kontrol etmekte güçlük çekme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Sürekli uykusuz ve yorgun görünme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başında planladığı süreden daha çok kalma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Çevreyle arasındaki </a:t>
            </a:r>
            <a:r>
              <a:rPr lang="tr-TR" sz="2800" b="1" dirty="0">
                <a:solidFill>
                  <a:schemeClr val="bg1"/>
                </a:solidFill>
                <a:latin typeface="+mn-lt"/>
              </a:rPr>
              <a:t>ilişkinin zayıflaması ya da kopması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başında harcanan uzun zamanı inkâr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a:t>
            </a:r>
            <a:r>
              <a:rPr lang="tr-TR" sz="2800" b="1" dirty="0" smtClean="0">
                <a:solidFill>
                  <a:schemeClr val="bg1"/>
                </a:solidFill>
                <a:latin typeface="+mn-lt"/>
              </a:rPr>
              <a:t>durumundan başkalarının şikâyet eder olması</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900042080"/>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 günde birçok kez e-posta adresini kontrol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kullandığında kendini daha iyi ve mutlu hissetme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Yapılması gereken görev ve sorumluluklar olduğu hâlde internet başından ayrılamama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üyeleri evde yokken bunu bir rahatlama ve kurtuluş </a:t>
            </a:r>
            <a:r>
              <a:rPr lang="tr-TR" sz="2800" b="1" dirty="0" smtClean="0">
                <a:solidFill>
                  <a:schemeClr val="bg1"/>
                </a:solidFill>
                <a:latin typeface="+mn-lt"/>
              </a:rPr>
              <a:t>olarak görüp </a:t>
            </a:r>
            <a:r>
              <a:rPr lang="tr-TR" sz="2800" b="1" dirty="0">
                <a:solidFill>
                  <a:schemeClr val="bg1"/>
                </a:solidFill>
                <a:latin typeface="+mn-lt"/>
              </a:rPr>
              <a:t>internete girme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 “iyi hissedilen” tek yer olarak görme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241649631"/>
      </p:ext>
    </p:extLst>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34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Bağımlılığında Ortaya Çıkan Davranışlar</a:t>
            </a:r>
          </a:p>
        </p:txBody>
      </p: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Çok fazla internet kullanım ücreti ödeme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geçirilen zamandan ötürü suçluluk hissi duyma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İnternetteki arkadaşlıkları fiziksel arkadaşlıklara tercih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İnternette değilken dahi sürekli interneti düşünme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048850176"/>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sp>
        <p:nvSpPr>
          <p:cNvPr id="2" name="TextBox 1"/>
          <p:cNvSpPr txBox="1"/>
          <p:nvPr/>
        </p:nvSpPr>
        <p:spPr>
          <a:xfrm>
            <a:off x="177021" y="1340768"/>
            <a:ext cx="8787593" cy="383181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Başka </a:t>
            </a:r>
            <a:r>
              <a:rPr lang="tr-TR" sz="2800" b="1" dirty="0">
                <a:solidFill>
                  <a:schemeClr val="bg1"/>
                </a:solidFill>
                <a:latin typeface="+mn-lt"/>
              </a:rPr>
              <a:t>bir psikiyatrik </a:t>
            </a:r>
            <a:r>
              <a:rPr lang="tr-TR" sz="2800" b="1" dirty="0" smtClean="0">
                <a:solidFill>
                  <a:schemeClr val="bg1"/>
                </a:solidFill>
                <a:latin typeface="+mn-lt"/>
              </a:rPr>
              <a:t>bozukluk % 50</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Anksiyete</a:t>
            </a:r>
            <a:r>
              <a:rPr lang="tr-TR" sz="2800" b="1" dirty="0">
                <a:solidFill>
                  <a:schemeClr val="bg1"/>
                </a:solidFill>
                <a:latin typeface="+mn-lt"/>
              </a:rPr>
              <a:t> bozukluğu % 10</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Psikotik</a:t>
            </a:r>
            <a:r>
              <a:rPr lang="tr-TR" sz="2800" b="1" dirty="0">
                <a:solidFill>
                  <a:schemeClr val="bg1"/>
                </a:solidFill>
                <a:latin typeface="+mn-lt"/>
              </a:rPr>
              <a:t> bozukluk % 14</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Depresyon veya </a:t>
            </a:r>
            <a:r>
              <a:rPr lang="tr-TR" sz="2800" b="1" dirty="0" err="1">
                <a:solidFill>
                  <a:schemeClr val="bg1"/>
                </a:solidFill>
                <a:latin typeface="+mn-lt"/>
              </a:rPr>
              <a:t>distimik</a:t>
            </a:r>
            <a:r>
              <a:rPr lang="tr-TR" sz="2800" b="1" dirty="0">
                <a:solidFill>
                  <a:schemeClr val="bg1"/>
                </a:solidFill>
                <a:latin typeface="+mn-lt"/>
              </a:rPr>
              <a:t> bozukluk % 25 </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Duygudurum</a:t>
            </a:r>
            <a:r>
              <a:rPr lang="tr-TR" sz="2800" b="1" dirty="0">
                <a:solidFill>
                  <a:schemeClr val="bg1"/>
                </a:solidFill>
                <a:latin typeface="+mn-lt"/>
              </a:rPr>
              <a:t> bozukluğu % 33</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Madde kullanımı % 38</a:t>
            </a:r>
          </a:p>
        </p:txBody>
      </p:sp>
      <p:sp>
        <p:nvSpPr>
          <p:cNvPr id="10"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(1/3)</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898057409"/>
      </p:ext>
    </p:extLst>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sp>
        <p:nvSpPr>
          <p:cNvPr id="2" name="TextBox 1"/>
          <p:cNvSpPr txBox="1"/>
          <p:nvPr/>
        </p:nvSpPr>
        <p:spPr>
          <a:xfrm>
            <a:off x="177021" y="1340768"/>
            <a:ext cx="8787593" cy="1815882"/>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Dikkat eksikliği, </a:t>
            </a:r>
            <a:r>
              <a:rPr lang="tr-TR" sz="2800" b="1" dirty="0" err="1">
                <a:solidFill>
                  <a:schemeClr val="bg1"/>
                </a:solidFill>
                <a:latin typeface="+mn-lt"/>
              </a:rPr>
              <a:t>hiperaktivite</a:t>
            </a:r>
            <a:r>
              <a:rPr lang="tr-TR" sz="2800" b="1" dirty="0">
                <a:solidFill>
                  <a:schemeClr val="bg1"/>
                </a:solidFill>
                <a:latin typeface="+mn-lt"/>
              </a:rPr>
              <a:t> bozukluğu, sosyal fobi, hafif depresyon varlığında veya ailede bağımlılığa yatkınlık söz konusu olduğunda </a:t>
            </a:r>
            <a:r>
              <a:rPr lang="tr-TR" sz="2800" b="1" i="1" dirty="0">
                <a:solidFill>
                  <a:schemeClr val="bg1"/>
                </a:solidFill>
                <a:latin typeface="+mn-lt"/>
              </a:rPr>
              <a:t>riskli internet kullanımı </a:t>
            </a:r>
            <a:r>
              <a:rPr lang="tr-TR" sz="2800" b="1" dirty="0">
                <a:solidFill>
                  <a:schemeClr val="bg1"/>
                </a:solidFill>
                <a:latin typeface="+mn-lt"/>
              </a:rPr>
              <a:t>görülebilmektedir.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(2/3)</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368956278"/>
      </p:ext>
    </p:extLst>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6627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err="1">
                <a:solidFill>
                  <a:schemeClr val="bg1"/>
                </a:solidFill>
                <a:latin typeface="Calibri" panose="020F0502020204030204" pitchFamily="34" charset="0"/>
              </a:rPr>
              <a:t>Komorbiditesi</a:t>
            </a:r>
            <a:endParaRPr lang="tr-TR" sz="2800" b="1" dirty="0">
              <a:solidFill>
                <a:schemeClr val="bg1"/>
              </a:solidFill>
              <a:latin typeface="Calibri" panose="020F0502020204030204" pitchFamily="34" charset="0"/>
            </a:endParaRPr>
          </a:p>
        </p:txBody>
      </p:sp>
      <p:sp>
        <p:nvSpPr>
          <p:cNvPr id="2" name="TextBox 1"/>
          <p:cNvSpPr txBox="1"/>
          <p:nvPr/>
        </p:nvSpPr>
        <p:spPr>
          <a:xfrm>
            <a:off x="177021" y="1340768"/>
            <a:ext cx="8787593" cy="4493538"/>
          </a:xfrm>
          <a:prstGeom prst="rect">
            <a:avLst/>
          </a:prstGeom>
          <a:noFill/>
        </p:spPr>
        <p:txBody>
          <a:bodyPr wrap="square" rtlCol="0">
            <a:spAutoFit/>
          </a:bodyPr>
          <a:lstStyle/>
          <a:p>
            <a:pPr marL="0" lvl="1">
              <a:spcBef>
                <a:spcPts val="800"/>
              </a:spcBef>
              <a:spcAft>
                <a:spcPts val="900"/>
              </a:spcAft>
            </a:pPr>
            <a:r>
              <a:rPr lang="tr-TR" sz="2800" b="1" dirty="0">
                <a:solidFill>
                  <a:schemeClr val="bg1"/>
                </a:solidFill>
                <a:latin typeface="+mn-lt"/>
              </a:rPr>
              <a:t>İnternet bağımlılarının;</a:t>
            </a: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b</a:t>
            </a:r>
            <a:r>
              <a:rPr lang="tr-TR" sz="2800" b="1" dirty="0" err="1" smtClean="0">
                <a:solidFill>
                  <a:schemeClr val="bg1"/>
                </a:solidFill>
                <a:latin typeface="+mn-lt"/>
              </a:rPr>
              <a:t>orderline</a:t>
            </a:r>
            <a:r>
              <a:rPr lang="tr-TR" sz="2800" b="1" dirty="0" smtClean="0">
                <a:solidFill>
                  <a:schemeClr val="bg1"/>
                </a:solidFill>
                <a:latin typeface="+mn-lt"/>
              </a:rPr>
              <a:t> </a:t>
            </a:r>
            <a:r>
              <a:rPr lang="tr-TR" sz="2800" b="1" dirty="0">
                <a:solidFill>
                  <a:schemeClr val="bg1"/>
                </a:solidFill>
                <a:latin typeface="+mn-lt"/>
              </a:rPr>
              <a:t>k</a:t>
            </a:r>
            <a:r>
              <a:rPr lang="tr-TR" sz="2800" b="1" dirty="0" smtClean="0">
                <a:solidFill>
                  <a:schemeClr val="bg1"/>
                </a:solidFill>
                <a:latin typeface="+mn-lt"/>
              </a:rPr>
              <a:t>işilik </a:t>
            </a:r>
            <a:r>
              <a:rPr lang="tr-TR" sz="2800" b="1" dirty="0">
                <a:solidFill>
                  <a:schemeClr val="bg1"/>
                </a:solidFill>
                <a:latin typeface="+mn-lt"/>
              </a:rPr>
              <a:t>b</a:t>
            </a:r>
            <a:r>
              <a:rPr lang="tr-TR" sz="2800" b="1" dirty="0" smtClean="0">
                <a:solidFill>
                  <a:schemeClr val="bg1"/>
                </a:solidFill>
                <a:latin typeface="+mn-lt"/>
              </a:rPr>
              <a:t>ozukluğu</a:t>
            </a:r>
            <a:endParaRPr lang="tr-TR" sz="2800" b="1" dirty="0">
              <a:solidFill>
                <a:schemeClr val="bg1"/>
              </a:solidFill>
              <a:latin typeface="+mn-lt"/>
            </a:endParaRP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n</a:t>
            </a:r>
            <a:r>
              <a:rPr lang="tr-TR" sz="2800" b="1" dirty="0" smtClean="0">
                <a:solidFill>
                  <a:schemeClr val="bg1"/>
                </a:solidFill>
                <a:latin typeface="+mn-lt"/>
              </a:rPr>
              <a:t>arsistik </a:t>
            </a:r>
            <a:r>
              <a:rPr lang="tr-TR" sz="2800" b="1" dirty="0">
                <a:solidFill>
                  <a:schemeClr val="bg1"/>
                </a:solidFill>
                <a:latin typeface="+mn-lt"/>
              </a:rPr>
              <a:t>k</a:t>
            </a:r>
            <a:r>
              <a:rPr lang="tr-TR" sz="2800" b="1" dirty="0" smtClean="0">
                <a:solidFill>
                  <a:schemeClr val="bg1"/>
                </a:solidFill>
                <a:latin typeface="+mn-lt"/>
              </a:rPr>
              <a:t>işilik </a:t>
            </a:r>
            <a:r>
              <a:rPr lang="tr-TR" sz="2800" b="1" dirty="0">
                <a:solidFill>
                  <a:schemeClr val="bg1"/>
                </a:solidFill>
                <a:latin typeface="+mn-lt"/>
              </a:rPr>
              <a:t>b</a:t>
            </a:r>
            <a:r>
              <a:rPr lang="tr-TR" sz="2800" b="1" dirty="0" smtClean="0">
                <a:solidFill>
                  <a:schemeClr val="bg1"/>
                </a:solidFill>
                <a:latin typeface="+mn-lt"/>
              </a:rPr>
              <a:t>ozukluğu</a:t>
            </a:r>
            <a:endParaRPr lang="tr-TR" sz="2800" b="1" dirty="0">
              <a:solidFill>
                <a:schemeClr val="bg1"/>
              </a:solidFill>
              <a:latin typeface="+mn-lt"/>
            </a:endParaRPr>
          </a:p>
          <a:p>
            <a:pPr marL="738188" lvl="2" indent="-280988">
              <a:spcBef>
                <a:spcPts val="800"/>
              </a:spcBef>
              <a:spcAft>
                <a:spcPts val="900"/>
              </a:spcAft>
              <a:buFont typeface="Wingdings" panose="05000000000000000000" pitchFamily="2" charset="2"/>
              <a:buChar char="§"/>
            </a:pPr>
            <a:r>
              <a:rPr lang="tr-TR" sz="2800" b="1" dirty="0" err="1">
                <a:solidFill>
                  <a:schemeClr val="bg1"/>
                </a:solidFill>
                <a:latin typeface="+mn-lt"/>
              </a:rPr>
              <a:t>a</a:t>
            </a:r>
            <a:r>
              <a:rPr lang="tr-TR" sz="2800" b="1" dirty="0" err="1" smtClean="0">
                <a:solidFill>
                  <a:schemeClr val="bg1"/>
                </a:solidFill>
                <a:latin typeface="+mn-lt"/>
              </a:rPr>
              <a:t>ntisosyal</a:t>
            </a:r>
            <a:r>
              <a:rPr lang="tr-TR" sz="2800" b="1" dirty="0" smtClean="0">
                <a:solidFill>
                  <a:schemeClr val="bg1"/>
                </a:solidFill>
                <a:latin typeface="+mn-lt"/>
              </a:rPr>
              <a:t>  </a:t>
            </a:r>
            <a:r>
              <a:rPr lang="tr-TR" sz="2800" b="1" dirty="0">
                <a:solidFill>
                  <a:schemeClr val="bg1"/>
                </a:solidFill>
                <a:latin typeface="+mn-lt"/>
              </a:rPr>
              <a:t>k</a:t>
            </a:r>
            <a:r>
              <a:rPr lang="tr-TR" sz="2800" b="1" dirty="0" smtClean="0">
                <a:solidFill>
                  <a:schemeClr val="bg1"/>
                </a:solidFill>
                <a:latin typeface="+mn-lt"/>
              </a:rPr>
              <a:t>işilik </a:t>
            </a:r>
            <a:r>
              <a:rPr lang="tr-TR" sz="2800" b="1" dirty="0">
                <a:solidFill>
                  <a:schemeClr val="bg1"/>
                </a:solidFill>
                <a:latin typeface="+mn-lt"/>
              </a:rPr>
              <a:t>b</a:t>
            </a:r>
            <a:r>
              <a:rPr lang="tr-TR" sz="2800" b="1" dirty="0" smtClean="0">
                <a:solidFill>
                  <a:schemeClr val="bg1"/>
                </a:solidFill>
                <a:latin typeface="+mn-lt"/>
              </a:rPr>
              <a:t>ozukluğu </a:t>
            </a:r>
            <a:endParaRPr lang="tr-TR" sz="2800" b="1" dirty="0">
              <a:solidFill>
                <a:schemeClr val="bg1"/>
              </a:solidFill>
              <a:latin typeface="+mn-lt"/>
            </a:endParaRP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d</a:t>
            </a:r>
            <a:r>
              <a:rPr lang="tr-TR" sz="2800" b="1" dirty="0" smtClean="0">
                <a:solidFill>
                  <a:schemeClr val="bg1"/>
                </a:solidFill>
                <a:latin typeface="+mn-lt"/>
              </a:rPr>
              <a:t>ürtü </a:t>
            </a:r>
            <a:r>
              <a:rPr lang="tr-TR" sz="2800" b="1" dirty="0">
                <a:solidFill>
                  <a:schemeClr val="bg1"/>
                </a:solidFill>
                <a:latin typeface="+mn-lt"/>
              </a:rPr>
              <a:t>k</a:t>
            </a:r>
            <a:r>
              <a:rPr lang="tr-TR" sz="2800" b="1" dirty="0" smtClean="0">
                <a:solidFill>
                  <a:schemeClr val="bg1"/>
                </a:solidFill>
                <a:latin typeface="+mn-lt"/>
              </a:rPr>
              <a:t>ontrol </a:t>
            </a:r>
            <a:r>
              <a:rPr lang="tr-TR" sz="2800" b="1" dirty="0">
                <a:solidFill>
                  <a:schemeClr val="bg1"/>
                </a:solidFill>
                <a:latin typeface="+mn-lt"/>
              </a:rPr>
              <a:t>b</a:t>
            </a:r>
            <a:r>
              <a:rPr lang="tr-TR" sz="2800" b="1" dirty="0" smtClean="0">
                <a:solidFill>
                  <a:schemeClr val="bg1"/>
                </a:solidFill>
                <a:latin typeface="+mn-lt"/>
              </a:rPr>
              <a:t>ozukluğu</a:t>
            </a:r>
            <a:endParaRPr lang="tr-TR" sz="2800" b="1" dirty="0">
              <a:solidFill>
                <a:schemeClr val="bg1"/>
              </a:solidFill>
              <a:latin typeface="+mn-lt"/>
            </a:endParaRPr>
          </a:p>
          <a:p>
            <a:pPr marL="738188" lvl="2" indent="-280988">
              <a:spcBef>
                <a:spcPts val="800"/>
              </a:spcBef>
              <a:spcAft>
                <a:spcPts val="900"/>
              </a:spcAft>
              <a:buFont typeface="Wingdings" panose="05000000000000000000" pitchFamily="2" charset="2"/>
              <a:buChar char="§"/>
            </a:pPr>
            <a:r>
              <a:rPr lang="tr-TR" sz="2800" b="1" dirty="0">
                <a:solidFill>
                  <a:schemeClr val="bg1"/>
                </a:solidFill>
                <a:latin typeface="+mn-lt"/>
              </a:rPr>
              <a:t>m</a:t>
            </a:r>
            <a:r>
              <a:rPr lang="tr-TR" sz="2800" b="1" dirty="0" smtClean="0">
                <a:solidFill>
                  <a:schemeClr val="bg1"/>
                </a:solidFill>
                <a:latin typeface="+mn-lt"/>
              </a:rPr>
              <a:t>adde </a:t>
            </a:r>
            <a:r>
              <a:rPr lang="tr-TR" sz="2800" b="1" dirty="0">
                <a:solidFill>
                  <a:schemeClr val="bg1"/>
                </a:solidFill>
                <a:latin typeface="+mn-lt"/>
              </a:rPr>
              <a:t>b</a:t>
            </a:r>
            <a:r>
              <a:rPr lang="tr-TR" sz="2800" b="1" dirty="0" smtClean="0">
                <a:solidFill>
                  <a:schemeClr val="bg1"/>
                </a:solidFill>
                <a:latin typeface="+mn-lt"/>
              </a:rPr>
              <a:t>ağımlılığı</a:t>
            </a:r>
            <a:endParaRPr lang="tr-TR" sz="2800" b="1" dirty="0">
              <a:solidFill>
                <a:schemeClr val="bg1"/>
              </a:solidFill>
              <a:latin typeface="+mn-lt"/>
            </a:endParaRPr>
          </a:p>
          <a:p>
            <a:pPr marL="0" lvl="1">
              <a:spcBef>
                <a:spcPts val="800"/>
              </a:spcBef>
              <a:spcAft>
                <a:spcPts val="900"/>
              </a:spcAft>
            </a:pPr>
            <a:r>
              <a:rPr lang="tr-TR" sz="2800" b="1" dirty="0">
                <a:solidFill>
                  <a:schemeClr val="bg1"/>
                </a:solidFill>
                <a:latin typeface="+mn-lt"/>
              </a:rPr>
              <a:t>kriterlerini de karşıladıkları tespit edilmiştir.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(3/3)</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463233459"/>
      </p:ext>
    </p:extLst>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1918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Genç Yaş Gurubunda Görülen </a:t>
            </a:r>
            <a:r>
              <a:rPr lang="tr-TR" sz="2800" b="1" dirty="0" smtClean="0">
                <a:solidFill>
                  <a:schemeClr val="bg1"/>
                </a:solidFill>
                <a:latin typeface="Calibri" panose="020F0502020204030204" pitchFamily="34" charset="0"/>
              </a:rPr>
              <a:t>Eş Tanılar</a:t>
            </a:r>
            <a:endParaRPr lang="tr-TR" sz="2800" b="1" dirty="0">
              <a:solidFill>
                <a:schemeClr val="bg1"/>
              </a:solidFill>
              <a:latin typeface="Calibri" panose="020F0502020204030204" pitchFamily="34" charset="0"/>
            </a:endParaRP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Dikkat </a:t>
            </a:r>
            <a:r>
              <a:rPr lang="tr-TR" sz="2800" b="1" dirty="0" smtClean="0">
                <a:solidFill>
                  <a:schemeClr val="bg1"/>
                </a:solidFill>
                <a:latin typeface="+mn-lt"/>
              </a:rPr>
              <a:t>eksikliği-</a:t>
            </a:r>
            <a:r>
              <a:rPr lang="tr-TR" sz="2800" b="1" dirty="0" err="1">
                <a:solidFill>
                  <a:schemeClr val="bg1"/>
                </a:solidFill>
                <a:latin typeface="+mn-lt"/>
              </a:rPr>
              <a:t>h</a:t>
            </a:r>
            <a:r>
              <a:rPr lang="tr-TR" sz="2800" b="1" dirty="0" err="1" smtClean="0">
                <a:solidFill>
                  <a:schemeClr val="bg1"/>
                </a:solidFill>
                <a:latin typeface="+mn-lt"/>
              </a:rPr>
              <a:t>iperaktivite</a:t>
            </a:r>
            <a:r>
              <a:rPr lang="tr-TR" sz="2800" b="1" dirty="0" smtClean="0">
                <a:solidFill>
                  <a:schemeClr val="bg1"/>
                </a:solidFill>
                <a:latin typeface="+mn-lt"/>
              </a:rPr>
              <a:t> </a:t>
            </a:r>
            <a:r>
              <a:rPr lang="tr-TR" sz="2800" b="1" dirty="0">
                <a:solidFill>
                  <a:schemeClr val="bg1"/>
                </a:solidFill>
                <a:latin typeface="+mn-lt"/>
              </a:rPr>
              <a:t>bozukluğu</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fobi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Hafif depresyon</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898312990"/>
      </p:ext>
    </p:extLst>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563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(Biyolojik)</a:t>
            </a:r>
          </a:p>
        </p:txBody>
      </p:sp>
      <p:sp>
        <p:nvSpPr>
          <p:cNvPr id="2" name="TextBox 1"/>
          <p:cNvSpPr txBox="1"/>
          <p:nvPr/>
        </p:nvSpPr>
        <p:spPr>
          <a:xfrm>
            <a:off x="177021" y="1340768"/>
            <a:ext cx="8787593" cy="403187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a:t>
            </a:r>
            <a:r>
              <a:rPr lang="tr-TR" sz="2800" b="1" dirty="0" smtClean="0">
                <a:solidFill>
                  <a:schemeClr val="bg1"/>
                </a:solidFill>
                <a:latin typeface="+mn-lt"/>
              </a:rPr>
              <a:t>% 50’sinde </a:t>
            </a:r>
            <a:r>
              <a:rPr lang="tr-TR" sz="2800" b="1" dirty="0">
                <a:solidFill>
                  <a:schemeClr val="bg1"/>
                </a:solidFill>
                <a:latin typeface="+mn-lt"/>
              </a:rPr>
              <a:t>başka psikiyatrik bozuklukların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Bağımlıların depresyon puanlarının yüksek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Belirgin olarak </a:t>
            </a:r>
            <a:r>
              <a:rPr lang="tr-TR" sz="2800" b="1" dirty="0" err="1">
                <a:solidFill>
                  <a:schemeClr val="bg1"/>
                </a:solidFill>
                <a:latin typeface="+mn-lt"/>
              </a:rPr>
              <a:t>serotonin</a:t>
            </a:r>
            <a:r>
              <a:rPr lang="tr-TR" sz="2800" b="1" dirty="0">
                <a:solidFill>
                  <a:schemeClr val="bg1"/>
                </a:solidFill>
                <a:latin typeface="+mn-lt"/>
              </a:rPr>
              <a:t> taşıyıcı genin kısa </a:t>
            </a:r>
            <a:r>
              <a:rPr lang="tr-TR" sz="2800" b="1" dirty="0" err="1">
                <a:solidFill>
                  <a:schemeClr val="bg1"/>
                </a:solidFill>
                <a:latin typeface="+mn-lt"/>
              </a:rPr>
              <a:t>allelini</a:t>
            </a:r>
            <a:r>
              <a:rPr lang="tr-TR" sz="2800" b="1" dirty="0">
                <a:solidFill>
                  <a:schemeClr val="bg1"/>
                </a:solidFill>
                <a:latin typeface="+mn-lt"/>
              </a:rPr>
              <a:t> bulundurmaları</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Serotonin</a:t>
            </a:r>
            <a:r>
              <a:rPr lang="tr-TR" sz="2800" b="1" dirty="0">
                <a:solidFill>
                  <a:schemeClr val="bg1"/>
                </a:solidFill>
                <a:latin typeface="+mn-lt"/>
              </a:rPr>
              <a:t> ve </a:t>
            </a:r>
            <a:r>
              <a:rPr lang="tr-TR" sz="2800" b="1" dirty="0" err="1">
                <a:solidFill>
                  <a:schemeClr val="bg1"/>
                </a:solidFill>
                <a:latin typeface="+mn-lt"/>
              </a:rPr>
              <a:t>dopaminin</a:t>
            </a:r>
            <a:r>
              <a:rPr lang="tr-TR" sz="2800" b="1" dirty="0">
                <a:solidFill>
                  <a:schemeClr val="bg1"/>
                </a:solidFill>
                <a:latin typeface="+mn-lt"/>
              </a:rPr>
              <a:t> yetersiz sayıda olması</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Ailede bağımlılığa yatkınlık</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325255146"/>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6879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(Psikolojik)</a:t>
            </a: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Klasik ve </a:t>
            </a:r>
            <a:r>
              <a:rPr lang="tr-TR" sz="2800" b="1" dirty="0" err="1">
                <a:solidFill>
                  <a:schemeClr val="bg1"/>
                </a:solidFill>
                <a:latin typeface="+mn-lt"/>
              </a:rPr>
              <a:t>operant</a:t>
            </a:r>
            <a:r>
              <a:rPr lang="tr-TR" sz="2800" b="1" dirty="0">
                <a:solidFill>
                  <a:schemeClr val="bg1"/>
                </a:solidFill>
                <a:latin typeface="+mn-lt"/>
              </a:rPr>
              <a:t> koşullanmanın etkili olabileceği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Bağımlılığın bir savunma mekanizması olarak kullanılması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Benlik ve kişilik özellikleri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İnsan ilişkilerindeki yetersizlik</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ilişkileri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Modelleme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Başka bir bağımlılığın var olması</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605605068"/>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8"/>
          <p:cNvSpPr txBox="1"/>
          <p:nvPr/>
        </p:nvSpPr>
        <p:spPr>
          <a:xfrm>
            <a:off x="1763561" y="44624"/>
            <a:ext cx="7488895" cy="1354217"/>
          </a:xfrm>
          <a:prstGeom prst="rect">
            <a:avLst/>
          </a:prstGeom>
          <a:noFill/>
        </p:spPr>
        <p:txBody>
          <a:bodyPr wrap="square" rtlCol="0">
            <a:spAutoFit/>
          </a:bodyPr>
          <a:lstStyle/>
          <a:p>
            <a:r>
              <a:rPr lang="tr-TR" sz="2800" b="1" dirty="0">
                <a:solidFill>
                  <a:schemeClr val="bg1">
                    <a:lumMod val="85000"/>
                  </a:schemeClr>
                </a:solidFill>
                <a:latin typeface="+mn-lt"/>
              </a:rPr>
              <a:t>TBM Alan Bilgisi Öğrenme </a:t>
            </a:r>
            <a:r>
              <a:rPr lang="tr-TR" sz="2800" b="1" dirty="0" smtClean="0">
                <a:solidFill>
                  <a:schemeClr val="bg1">
                    <a:lumMod val="85000"/>
                  </a:schemeClr>
                </a:solidFill>
                <a:latin typeface="+mn-lt"/>
              </a:rPr>
              <a:t>Alanı</a:t>
            </a:r>
            <a:endParaRPr lang="tr-TR" sz="2800" b="1" dirty="0">
              <a:solidFill>
                <a:schemeClr val="bg1">
                  <a:lumMod val="85000"/>
                </a:schemeClr>
              </a:solidFill>
              <a:latin typeface="+mn-lt"/>
            </a:endParaRPr>
          </a:p>
          <a:p>
            <a:r>
              <a:rPr lang="tr-TR" sz="5400" b="1" dirty="0" smtClean="0">
                <a:solidFill>
                  <a:schemeClr val="bg1"/>
                </a:solidFill>
                <a:latin typeface="+mn-lt"/>
              </a:rPr>
              <a:t>TEKNOLOJİ BAĞIMLILIĞI</a:t>
            </a:r>
            <a:endParaRPr lang="tr-TR" sz="5400" b="1" dirty="0">
              <a:solidFill>
                <a:schemeClr val="bg1"/>
              </a:solidFill>
              <a:latin typeface="+mn-lt"/>
            </a:endParaRPr>
          </a:p>
        </p:txBody>
      </p:sp>
      <p:grpSp>
        <p:nvGrpSpPr>
          <p:cNvPr id="9" name="Group 8"/>
          <p:cNvGrpSpPr/>
          <p:nvPr/>
        </p:nvGrpSpPr>
        <p:grpSpPr>
          <a:xfrm>
            <a:off x="0" y="6107005"/>
            <a:ext cx="9144000" cy="759023"/>
            <a:chOff x="0" y="6107005"/>
            <a:chExt cx="9144000" cy="759023"/>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4"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4114154974"/>
      </p:ext>
    </p:extLst>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3041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Sebepleri (Sosyokültürel)</a:t>
            </a: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Elde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Kabul edilebilirlik</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Sosyoekonomik düzey</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Akran etkisi</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Kültürel tutumlar ve kitle iletişim araçları</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Aile </a:t>
            </a:r>
          </a:p>
          <a:p>
            <a:pPr marL="280988" lvl="1" indent="-280988">
              <a:spcBef>
                <a:spcPts val="900"/>
              </a:spcBef>
              <a:spcAft>
                <a:spcPts val="600"/>
              </a:spcAft>
              <a:buFont typeface="Wingdings" panose="05000000000000000000" pitchFamily="2" charset="2"/>
              <a:buChar char="§"/>
            </a:pPr>
            <a:r>
              <a:rPr lang="tr-TR" sz="2800" b="1" dirty="0">
                <a:solidFill>
                  <a:schemeClr val="bg1"/>
                </a:solidFill>
                <a:latin typeface="+mn-lt"/>
              </a:rPr>
              <a:t>Yasalar ve kanuni düzenlemeler</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4179600882"/>
      </p:ext>
    </p:extLst>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sp>
        <p:nvSpPr>
          <p:cNvPr id="2" name="TextBox 1"/>
          <p:cNvSpPr txBox="1"/>
          <p:nvPr/>
        </p:nvSpPr>
        <p:spPr>
          <a:xfrm>
            <a:off x="177021" y="1340768"/>
            <a:ext cx="8787593" cy="4231928"/>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Uyku döngüsü bozulur ve uyku sorunları ortaya çıkar.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Uyanık kalabilmek için uyarıcı madde tüketimi gözlenebilir.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kullanımının azaltılması veya kesilmesi durumda huzursuzluk ve </a:t>
            </a:r>
            <a:r>
              <a:rPr lang="tr-TR" sz="2800" b="1" dirty="0" err="1">
                <a:solidFill>
                  <a:schemeClr val="bg1"/>
                </a:solidFill>
                <a:latin typeface="+mn-lt"/>
              </a:rPr>
              <a:t>anksiyete</a:t>
            </a:r>
            <a:r>
              <a:rPr lang="tr-TR" sz="2800" b="1" dirty="0">
                <a:solidFill>
                  <a:schemeClr val="bg1"/>
                </a:solidFill>
                <a:latin typeface="+mn-lt"/>
              </a:rPr>
              <a:t> meydana gelir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296755439"/>
      </p:ext>
    </p:extLst>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092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Klinik Görünümü</a:t>
            </a:r>
          </a:p>
        </p:txBody>
      </p:sp>
      <p:sp>
        <p:nvSpPr>
          <p:cNvPr id="2" name="TextBox 1"/>
          <p:cNvSpPr txBox="1"/>
          <p:nvPr/>
        </p:nvSpPr>
        <p:spPr>
          <a:xfrm>
            <a:off x="177021" y="1340768"/>
            <a:ext cx="8787593" cy="3139321"/>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İnternet bağımlılarında ortalama kullanım süresi 8-40 saat aralığında olabilir. İnternet bağımlılığında kullanım süresi </a:t>
            </a:r>
            <a:r>
              <a:rPr lang="tr-TR" sz="2800" b="1" dirty="0" smtClean="0">
                <a:solidFill>
                  <a:schemeClr val="bg1"/>
                </a:solidFill>
                <a:latin typeface="+mn-lt"/>
              </a:rPr>
              <a:t>arttıkça…</a:t>
            </a:r>
          </a:p>
          <a:p>
            <a:pPr marL="280988" lvl="1" indent="-280988">
              <a:spcBef>
                <a:spcPts val="900"/>
              </a:spcBef>
              <a:spcAft>
                <a:spcPts val="900"/>
              </a:spcAft>
              <a:buFont typeface="Wingdings" panose="05000000000000000000" pitchFamily="2" charset="2"/>
              <a:buChar char="§"/>
            </a:pPr>
            <a:r>
              <a:rPr lang="tr-TR" sz="2800" b="1" dirty="0" smtClean="0">
                <a:solidFill>
                  <a:schemeClr val="bg1"/>
                </a:solidFill>
                <a:latin typeface="+mn-lt"/>
              </a:rPr>
              <a:t>İş</a:t>
            </a:r>
            <a:r>
              <a:rPr lang="tr-TR" sz="2800" b="1" dirty="0">
                <a:solidFill>
                  <a:schemeClr val="bg1"/>
                </a:solidFill>
                <a:latin typeface="+mn-lt"/>
              </a:rPr>
              <a:t>, okul gibi sorumluluk alanlarında bozulmalar gerçekleşir.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izolasyon gerçekleşir</a:t>
            </a:r>
            <a:r>
              <a:rPr lang="tr-TR" sz="2800" b="1" dirty="0" smtClean="0">
                <a:solidFill>
                  <a:schemeClr val="bg1"/>
                </a:solidFill>
                <a:latin typeface="+mn-lt"/>
              </a:rPr>
              <a:t>.</a:t>
            </a:r>
            <a:endParaRPr lang="tr-TR" sz="2800" b="1" dirty="0">
              <a:solidFill>
                <a:schemeClr val="bg1"/>
              </a:solidFill>
              <a:latin typeface="+mn-lt"/>
            </a:endParaRP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050139131"/>
      </p:ext>
    </p:extLst>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978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Bağımlılığında Riskli Gruplar</a:t>
            </a: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Çocuklar ve ergenler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Ailesinde başka bir bağımlılık türü </a:t>
            </a:r>
            <a:r>
              <a:rPr lang="tr-TR" sz="2800" b="1" dirty="0" smtClean="0">
                <a:solidFill>
                  <a:schemeClr val="bg1"/>
                </a:solidFill>
                <a:latin typeface="+mn-lt"/>
              </a:rPr>
              <a:t>görülenler</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Fiziksel veya ruhsal problem yaşayanlar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Aile içi sorunların var olduğu kişiler</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921172133"/>
      </p:ext>
    </p:extLst>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132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t>
            </a:r>
            <a:r>
              <a:rPr lang="tr-TR" sz="2800" b="1" dirty="0" smtClean="0">
                <a:solidFill>
                  <a:schemeClr val="bg1"/>
                </a:solidFill>
                <a:latin typeface="Calibri" panose="020F0502020204030204" pitchFamily="34" charset="0"/>
              </a:rPr>
              <a:t>Yol </a:t>
            </a:r>
            <a:r>
              <a:rPr lang="tr-TR" sz="2800" b="1" dirty="0">
                <a:solidFill>
                  <a:schemeClr val="bg1"/>
                </a:solidFill>
                <a:latin typeface="Calibri" panose="020F0502020204030204" pitchFamily="34" charset="0"/>
              </a:rPr>
              <a:t>Açtığı Fiziksel Sorunlar</a:t>
            </a:r>
          </a:p>
        </p:txBody>
      </p: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Karpal</a:t>
            </a:r>
            <a:r>
              <a:rPr lang="tr-TR" sz="2800" b="1" dirty="0">
                <a:solidFill>
                  <a:schemeClr val="bg1"/>
                </a:solidFill>
                <a:latin typeface="+mn-lt"/>
              </a:rPr>
              <a:t> tünel sendromu (</a:t>
            </a:r>
            <a:r>
              <a:rPr lang="tr-TR" sz="2800" b="1" dirty="0" err="1">
                <a:solidFill>
                  <a:schemeClr val="bg1"/>
                </a:solidFill>
                <a:latin typeface="+mn-lt"/>
              </a:rPr>
              <a:t>median</a:t>
            </a:r>
            <a:r>
              <a:rPr lang="tr-TR" sz="2800" b="1" dirty="0">
                <a:solidFill>
                  <a:schemeClr val="bg1"/>
                </a:solidFill>
                <a:latin typeface="+mn-lt"/>
              </a:rPr>
              <a:t> sinir sıkışması)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Kuru gözler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Baş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Sırt ağrıları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Yeme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Uyku sorunları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temizlikte eksiklikler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İçe dönüklük (çekinme-kaçınma hâli)</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196732510"/>
      </p:ext>
    </p:extLst>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sp>
        <p:nvSpPr>
          <p:cNvPr id="2" name="TextBox 1"/>
          <p:cNvSpPr txBox="1"/>
          <p:nvPr/>
        </p:nvSpPr>
        <p:spPr>
          <a:xfrm>
            <a:off x="177021" y="1340768"/>
            <a:ext cx="8787593" cy="3600986"/>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Düşünce süreçlerinde bozulma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Kişiler arası duyarlılıklarda azalma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sağlık düzeyinde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Obsesif, depresif, kaygılı, düşmanca, </a:t>
            </a:r>
            <a:r>
              <a:rPr lang="tr-TR" sz="2800" b="1" dirty="0" err="1" smtClean="0">
                <a:solidFill>
                  <a:schemeClr val="bg1"/>
                </a:solidFill>
                <a:latin typeface="+mn-lt"/>
              </a:rPr>
              <a:t>fobik</a:t>
            </a:r>
            <a:r>
              <a:rPr lang="tr-TR" sz="2800" b="1" dirty="0">
                <a:solidFill>
                  <a:schemeClr val="bg1"/>
                </a:solidFill>
                <a:latin typeface="+mn-lt"/>
              </a:rPr>
              <a:t>, </a:t>
            </a:r>
            <a:r>
              <a:rPr lang="tr-TR" sz="2800" b="1" dirty="0" err="1" smtClean="0">
                <a:solidFill>
                  <a:schemeClr val="bg1"/>
                </a:solidFill>
                <a:latin typeface="+mn-lt"/>
              </a:rPr>
              <a:t>paranoit</a:t>
            </a:r>
            <a:r>
              <a:rPr lang="tr-TR" sz="2800" b="1" dirty="0" smtClean="0">
                <a:solidFill>
                  <a:schemeClr val="bg1"/>
                </a:solidFill>
                <a:latin typeface="+mn-lt"/>
              </a:rPr>
              <a:t> </a:t>
            </a:r>
            <a:r>
              <a:rPr lang="tr-TR" sz="2800" b="1" dirty="0">
                <a:solidFill>
                  <a:schemeClr val="bg1"/>
                </a:solidFill>
                <a:latin typeface="+mn-lt"/>
              </a:rPr>
              <a:t>düşüncelerde artma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gelişimde önemli ölçüde gerileme</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058735693"/>
      </p:ext>
    </p:extLst>
  </p:cSld>
  <p:clrMapOvr>
    <a:masterClrMapping/>
  </p:clrMapOvr>
  <p:transition spd="slow">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06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Yol Açtığı Sorunlar </a:t>
            </a:r>
            <a:r>
              <a:rPr lang="tr-TR" sz="2400" b="1" dirty="0" smtClean="0">
                <a:solidFill>
                  <a:schemeClr val="bg1"/>
                </a:solidFill>
                <a:latin typeface="Calibri" panose="020F0502020204030204" pitchFamily="34" charset="0"/>
              </a:rPr>
              <a:t>(</a:t>
            </a:r>
            <a:r>
              <a:rPr lang="tr-TR" sz="2400" b="1" dirty="0">
                <a:solidFill>
                  <a:schemeClr val="bg1"/>
                </a:solidFill>
                <a:latin typeface="Calibri" panose="020F0502020204030204" pitchFamily="34" charset="0"/>
              </a:rPr>
              <a:t>Çocuk ve Gençlerde)</a:t>
            </a: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 güvende düşüş</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Sosyal kaygı düzeyinde ve saldırganlık davranışlarında yükselme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Giderek yalnızlaşma ve yüz yüze ilişki kurmakta güçlük yaşama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Zihinsel fonksiyonlarda bozulmalar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Beyindeki </a:t>
            </a:r>
            <a:r>
              <a:rPr lang="tr-TR" sz="2800" b="1" dirty="0" err="1">
                <a:solidFill>
                  <a:schemeClr val="bg1"/>
                </a:solidFill>
                <a:latin typeface="+mn-lt"/>
              </a:rPr>
              <a:t>temporal</a:t>
            </a:r>
            <a:r>
              <a:rPr lang="tr-TR" sz="2800" b="1" dirty="0">
                <a:solidFill>
                  <a:schemeClr val="bg1"/>
                </a:solidFill>
                <a:latin typeface="+mn-lt"/>
              </a:rPr>
              <a:t> </a:t>
            </a:r>
            <a:r>
              <a:rPr lang="tr-TR" sz="2800" b="1" dirty="0" err="1">
                <a:solidFill>
                  <a:schemeClr val="bg1"/>
                </a:solidFill>
                <a:latin typeface="+mn-lt"/>
              </a:rPr>
              <a:t>dopaminerjik</a:t>
            </a:r>
            <a:r>
              <a:rPr lang="tr-TR" sz="2800" b="1" dirty="0">
                <a:solidFill>
                  <a:schemeClr val="bg1"/>
                </a:solidFill>
                <a:latin typeface="+mn-lt"/>
              </a:rPr>
              <a:t> aktivitede </a:t>
            </a:r>
            <a:r>
              <a:rPr lang="tr-TR" sz="2800" b="1" dirty="0" smtClean="0">
                <a:solidFill>
                  <a:schemeClr val="bg1"/>
                </a:solidFill>
                <a:latin typeface="+mn-lt"/>
              </a:rPr>
              <a:t>artış, bağıl </a:t>
            </a:r>
            <a:r>
              <a:rPr lang="tr-TR" sz="2800" b="1" dirty="0">
                <a:solidFill>
                  <a:schemeClr val="bg1"/>
                </a:solidFill>
                <a:latin typeface="+mn-lt"/>
              </a:rPr>
              <a:t>olarak </a:t>
            </a:r>
            <a:r>
              <a:rPr lang="tr-TR" sz="2800" b="1" dirty="0" err="1">
                <a:solidFill>
                  <a:schemeClr val="bg1"/>
                </a:solidFill>
                <a:latin typeface="+mn-lt"/>
              </a:rPr>
              <a:t>hiperaktivite</a:t>
            </a:r>
            <a:r>
              <a:rPr lang="tr-TR" sz="2800" b="1" dirty="0">
                <a:solidFill>
                  <a:schemeClr val="bg1"/>
                </a:solidFill>
                <a:latin typeface="+mn-lt"/>
              </a:rPr>
              <a:t> bozukluğu kriterlerinin oluşması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580385252"/>
      </p:ext>
    </p:extLst>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0084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Önlenmesinde Güdülen Amaç</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337015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İnternetin sağlıklı kullanımını temin etmek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gelişimini önlemek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yarattığı bireysel ve toplumsal sorunları engellemek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Sağlıklı davranışların toplum düzeyinde gelişmesine yardımcı olmak</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901480042"/>
      </p:ext>
    </p:extLst>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195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Stratejileri</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Arzı azaltmak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Talebi azaltmak</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093794684"/>
      </p:ext>
    </p:extLst>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7883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 Araçları</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250837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Bilgilendirme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Eğitim</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Toplumsal mücadele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Çevresel düzenleme</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496129531"/>
      </p:ext>
    </p:extLst>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42284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Teknoloji Bağımlılığı Nedir?</a:t>
            </a:r>
          </a:p>
        </p:txBody>
      </p: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1000"/>
              </a:spcBef>
              <a:spcAft>
                <a:spcPts val="1000"/>
              </a:spcAft>
            </a:pPr>
            <a:r>
              <a:rPr lang="tr-TR" sz="2800" b="1" dirty="0">
                <a:solidFill>
                  <a:schemeClr val="bg1"/>
                </a:solidFill>
                <a:latin typeface="+mn-lt"/>
              </a:rPr>
              <a:t>Kontrolsüzce aşırı kullanılma isteğinin önüne geçilemeyen, teknolojik aygıtlar dışında kalan hayatın anlamını yitirdiği, kullanma bırakıldığında bireyde sıkıntı verici duygu durumuna sebep olan, ailevi ve sosyal hayatı bozan bir davranışsal bağımlılık türüdür. </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759413782"/>
      </p:ext>
    </p:extLst>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8716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 Önlemede Erken Eğitim</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1846659"/>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Bebeklik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İlk ve ortaokul dönemi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Lise dönemi</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37899201"/>
      </p:ext>
    </p:extLst>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446276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hazır ve ulaşılabilir olması lazımdır.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Etkili tedavi </a:t>
            </a:r>
            <a:r>
              <a:rPr lang="tr-TR" sz="2800" b="1" dirty="0" smtClean="0">
                <a:solidFill>
                  <a:schemeClr val="bg1"/>
                </a:solidFill>
                <a:latin typeface="+mn-lt"/>
              </a:rPr>
              <a:t>bireyin </a:t>
            </a:r>
            <a:r>
              <a:rPr lang="tr-TR" sz="2800" b="1" dirty="0">
                <a:solidFill>
                  <a:schemeClr val="bg1"/>
                </a:solidFill>
                <a:latin typeface="+mn-lt"/>
              </a:rPr>
              <a:t>farklı ihtiyaçları ile de ilgilenmelidir.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Bireyin tedavi planı devamlı olarak değerlendirilmeli ve </a:t>
            </a:r>
            <a:r>
              <a:rPr lang="tr-TR" sz="2800" b="1" dirty="0" smtClean="0">
                <a:solidFill>
                  <a:schemeClr val="bg1"/>
                </a:solidFill>
                <a:latin typeface="+mn-lt"/>
              </a:rPr>
              <a:t>kişinin </a:t>
            </a:r>
            <a:r>
              <a:rPr lang="tr-TR" sz="2800" b="1" dirty="0">
                <a:solidFill>
                  <a:schemeClr val="bg1"/>
                </a:solidFill>
                <a:latin typeface="+mn-lt"/>
              </a:rPr>
              <a:t>değişen ihtiyaçlarını karşılamak </a:t>
            </a:r>
            <a:r>
              <a:rPr lang="tr-TR" sz="2800" b="1" dirty="0" smtClean="0">
                <a:solidFill>
                  <a:schemeClr val="bg1"/>
                </a:solidFill>
                <a:latin typeface="+mn-lt"/>
              </a:rPr>
              <a:t>üzere gerektiğinde değiştirilmelidir.</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779980642"/>
      </p:ext>
    </p:extLst>
  </p:cSld>
  <p:clrMapOvr>
    <a:masterClrMapping/>
  </p:clrMapOvr>
  <p:transition spd="slow">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tedavisi özellikle danışmanlık ve davranışsal terapi </a:t>
            </a:r>
            <a:r>
              <a:rPr lang="tr-TR" sz="2800" b="1" dirty="0" smtClean="0">
                <a:solidFill>
                  <a:schemeClr val="bg1"/>
                </a:solidFill>
                <a:latin typeface="+mn-lt"/>
              </a:rPr>
              <a:t>ile </a:t>
            </a:r>
            <a:r>
              <a:rPr lang="tr-TR" sz="2800" b="1" dirty="0">
                <a:solidFill>
                  <a:schemeClr val="bg1"/>
                </a:solidFill>
                <a:latin typeface="+mn-lt"/>
              </a:rPr>
              <a:t>birleştirildiği </a:t>
            </a:r>
            <a:r>
              <a:rPr lang="tr-TR" sz="2800" b="1" dirty="0" smtClean="0">
                <a:solidFill>
                  <a:schemeClr val="bg1"/>
                </a:solidFill>
                <a:latin typeface="+mn-lt"/>
              </a:rPr>
              <a:t>zaman tedavinin </a:t>
            </a:r>
            <a:r>
              <a:rPr lang="tr-TR" sz="2800" b="1" dirty="0">
                <a:solidFill>
                  <a:schemeClr val="bg1"/>
                </a:solidFill>
                <a:latin typeface="+mn-lt"/>
              </a:rPr>
              <a:t>önemli bir </a:t>
            </a:r>
            <a:r>
              <a:rPr lang="tr-TR" sz="2800" b="1" dirty="0" smtClean="0">
                <a:solidFill>
                  <a:schemeClr val="bg1"/>
                </a:solidFill>
                <a:latin typeface="+mn-lt"/>
              </a:rPr>
              <a:t>parçası hâline gelir.</a:t>
            </a:r>
            <a:endParaRPr lang="tr-TR" sz="2800" b="1" dirty="0">
              <a:solidFill>
                <a:schemeClr val="bg1"/>
              </a:solidFill>
              <a:latin typeface="+mn-lt"/>
            </a:endParaRP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 ya da kullanıcı bireylerin eşlik eden başka psikopatolojisi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813516433"/>
      </p:ext>
    </p:extLst>
  </p:cSld>
  <p:clrMapOvr>
    <a:masterClrMapping/>
  </p:clrMapOvr>
  <p:transition spd="slow">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İlaç </a:t>
            </a:r>
            <a:r>
              <a:rPr lang="tr-TR" sz="2800" b="1" dirty="0" err="1">
                <a:solidFill>
                  <a:schemeClr val="bg1"/>
                </a:solidFill>
                <a:latin typeface="+mn-lt"/>
              </a:rPr>
              <a:t>detoksu</a:t>
            </a:r>
            <a:r>
              <a:rPr lang="tr-TR" sz="2800" b="1" dirty="0">
                <a:solidFill>
                  <a:schemeClr val="bg1"/>
                </a:solidFill>
                <a:latin typeface="+mn-lt"/>
              </a:rPr>
              <a:t> tedavinin yalnızca birinci basamağıdır ve tek başına uzun süreli kullanımda çok küçük değişiklikler yapabilir.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Tedavinin etkili olması için gönüllülük şart değildir.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sürecindeki olası kullanımlar dikkatle takip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943538425"/>
      </p:ext>
    </p:extLst>
  </p:cSld>
  <p:clrMapOvr>
    <a:masterClrMapping/>
  </p:clrMapOvr>
  <p:transition spd="slow">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6941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(Genel İlkeler)</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357020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Tedavi programları HIV/AIDS, hepatit B ve C, tüberküloz ve diğer enfeksiyonlar için değerlendirme imkânı sunmalıdır.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Hastalara kendilerini ve diğer insanları enfeksiyon riskine atacak davranışlarını değiştirmeye yardım edici danışmanlık sağlanmalıdır.</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Bağımlılığın iyileşmesi uzun zamanlı bir süreçtir.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538780961"/>
      </p:ext>
    </p:extLst>
  </p:cSld>
  <p:clrMapOvr>
    <a:masterClrMapping/>
  </p:clrMapOvr>
  <p:transition spd="slow">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Young’ın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4616648"/>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 saatlerini düzenleme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Dış durdurucular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kullanımıyla ilgili hedefler belirleme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Çok kullanılan belli işlevlerden uzak durma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Hatırlatıcı kartlar kullanma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defter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Destek gruplarına kayma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Aile terapisi uygulama</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424578812"/>
      </p:ext>
    </p:extLst>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4308872"/>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Bilgisayarın yerini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Kullanıcının başka kişilerle ortak ortamlarda internete bağlanmasını sağlama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İnternete bağlanma zamanlarını değiştirme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İnternet defteri oluşturma</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Kişisel kullanıma son verme</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Kişinin arkadaşlarından ve yakınlarından internet ile ilgili problemleri olduğunu saklamamasını sağlama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800891641"/>
      </p:ext>
    </p:extLst>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602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800" b="1" dirty="0" err="1">
                <a:solidFill>
                  <a:schemeClr val="bg1"/>
                </a:solidFill>
                <a:latin typeface="Calibri" panose="020F0502020204030204" pitchFamily="34" charset="0"/>
              </a:rPr>
              <a:t>Davis’in</a:t>
            </a:r>
            <a:r>
              <a:rPr lang="tr-TR" sz="2800" b="1" dirty="0">
                <a:solidFill>
                  <a:schemeClr val="bg1"/>
                </a:solidFill>
                <a:latin typeface="Calibri" panose="020F0502020204030204" pitchFamily="34" charset="0"/>
              </a:rPr>
              <a:t> Modeline göre)</a:t>
            </a:r>
            <a:endParaRPr lang="tr-TR" sz="2400" b="1" dirty="0">
              <a:solidFill>
                <a:schemeClr val="bg1"/>
              </a:solidFill>
              <a:latin typeface="Calibri" panose="020F0502020204030204" pitchFamily="34" charset="0"/>
            </a:endParaRPr>
          </a:p>
        </p:txBody>
      </p:sp>
      <p:sp>
        <p:nvSpPr>
          <p:cNvPr id="2" name="TextBox 1"/>
          <p:cNvSpPr txBox="1"/>
          <p:nvPr/>
        </p:nvSpPr>
        <p:spPr>
          <a:xfrm>
            <a:off x="177021" y="1340768"/>
            <a:ext cx="8787593" cy="3831818"/>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Kişinin spor aktivitelerine katılmasını sağlama </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 kullanımına ara/tatil verme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Otomatik düşünceleri ele alma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Gevşeme egzersizleri uygulama</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İnternete bağlanma sırasında hissedilenleri not etme</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Yeni sosyal beceriler kazandırma</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543419480"/>
      </p:ext>
    </p:extLst>
  </p:cSld>
  <p:clrMapOvr>
    <a:masterClrMapping/>
  </p:clrMapOvr>
  <p:transition spd="slow">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sp>
        <p:nvSpPr>
          <p:cNvPr id="2" name="TextBox 1"/>
          <p:cNvSpPr txBox="1"/>
          <p:nvPr/>
        </p:nvSpPr>
        <p:spPr>
          <a:xfrm>
            <a:off x="177021" y="1340768"/>
            <a:ext cx="8787593" cy="458587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birey için uygun tek bir tedavi yöntemi yoktur.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hazır ulaşılabilir olması lazımdır.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Etkili tedavi sadece bağımlı kullanımıyla değil,  bireyin farklı ihtiyaçları ile de ilgilenmelidir.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tedavi planı devamlı olarak değerlendirilmeli ve ihtiyaç hâlinde kişinin değişen ihtiyaçlarını karşılamak için değiştirilmelidir.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Tedavinin etkililiği için yeterli bir zaman dilimi içerisinde tedaviye devam etmek şarttır.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719870307"/>
      </p:ext>
    </p:extLst>
  </p:cSld>
  <p:clrMapOvr>
    <a:masterClrMapping/>
  </p:clrMapOvr>
  <p:transition spd="slow">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996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b="1" dirty="0">
                <a:solidFill>
                  <a:schemeClr val="bg1"/>
                </a:solidFill>
                <a:latin typeface="Calibri" panose="020F0502020204030204" pitchFamily="34" charset="0"/>
              </a:rPr>
              <a:t>Bilişsel Davranışçı Terapi Yaklaşımına Göre</a:t>
            </a:r>
            <a:r>
              <a:rPr lang="tr-TR" sz="2800" b="1" dirty="0">
                <a:solidFill>
                  <a:schemeClr val="bg1"/>
                </a:solidFill>
                <a:latin typeface="Calibri" panose="020F0502020204030204" pitchFamily="34" charset="0"/>
              </a:rPr>
              <a:t>)</a:t>
            </a:r>
          </a:p>
        </p:txBody>
      </p:sp>
      <p:sp>
        <p:nvSpPr>
          <p:cNvPr id="2" name="TextBox 1"/>
          <p:cNvSpPr txBox="1"/>
          <p:nvPr/>
        </p:nvSpPr>
        <p:spPr>
          <a:xfrm>
            <a:off x="177021" y="1340768"/>
            <a:ext cx="8787593" cy="4278094"/>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Bireysel ya da grup danışmanlığı ve diğer davranışsal tedaviler bağımlılığın etkili tedavisinin kaçınılmaz ögeleridir.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İlaç tedavisi özellikle danışmanlık ve davranışsal terapi ile </a:t>
            </a:r>
            <a:r>
              <a:rPr lang="tr-TR" sz="2800" b="1" dirty="0" smtClean="0">
                <a:solidFill>
                  <a:schemeClr val="bg1"/>
                </a:solidFill>
                <a:latin typeface="+mn-lt"/>
              </a:rPr>
              <a:t>birleştirildiği zaman tedavinin </a:t>
            </a:r>
            <a:r>
              <a:rPr lang="tr-TR" sz="2800" b="1" dirty="0">
                <a:solidFill>
                  <a:schemeClr val="bg1"/>
                </a:solidFill>
                <a:latin typeface="+mn-lt"/>
              </a:rPr>
              <a:t>önemli bir </a:t>
            </a:r>
            <a:r>
              <a:rPr lang="tr-TR" sz="2800" b="1" dirty="0" smtClean="0">
                <a:solidFill>
                  <a:schemeClr val="bg1"/>
                </a:solidFill>
                <a:latin typeface="+mn-lt"/>
              </a:rPr>
              <a:t>parçası hâline gelir.</a:t>
            </a:r>
            <a:endParaRPr lang="tr-TR" sz="2800" b="1" dirty="0">
              <a:solidFill>
                <a:schemeClr val="bg1"/>
              </a:solidFill>
              <a:latin typeface="+mn-lt"/>
            </a:endParaRP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Bağımlı ya da kullanıcı bireylerin eşlik eden başka psikopatoloji varsa tedavi sürecine her iki problem de entegre edilmelidir.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183668438"/>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sp>
        <p:nvSpPr>
          <p:cNvPr id="2" name="TextBox 1"/>
          <p:cNvSpPr txBox="1"/>
          <p:nvPr/>
        </p:nvSpPr>
        <p:spPr>
          <a:xfrm>
            <a:off x="177021" y="1340768"/>
            <a:ext cx="8787593" cy="3447098"/>
          </a:xfrm>
          <a:prstGeom prst="rect">
            <a:avLst/>
          </a:prstGeom>
          <a:noFill/>
        </p:spPr>
        <p:txBody>
          <a:bodyPr wrap="square" rtlCol="0">
            <a:spAutoFit/>
          </a:bodyPr>
          <a:lstStyle/>
          <a:p>
            <a:pPr marL="514350" lvl="1" indent="-514350">
              <a:spcBef>
                <a:spcPts val="1000"/>
              </a:spcBef>
              <a:spcAft>
                <a:spcPts val="1000"/>
              </a:spcAft>
              <a:buFont typeface="+mj-lt"/>
              <a:buAutoNum type="arabicPeriod"/>
            </a:pPr>
            <a:r>
              <a:rPr lang="tr-TR" sz="2800" b="1" dirty="0">
                <a:solidFill>
                  <a:schemeClr val="bg1"/>
                </a:solidFill>
                <a:latin typeface="+mn-lt"/>
              </a:rPr>
              <a:t>İnternet ile ilgili aşırı zihinsel uğraş</a:t>
            </a:r>
          </a:p>
          <a:p>
            <a:pPr marL="514350" lvl="1" indent="-514350">
              <a:spcBef>
                <a:spcPts val="1000"/>
              </a:spcBef>
              <a:spcAft>
                <a:spcPts val="1000"/>
              </a:spcAft>
              <a:buFont typeface="+mj-lt"/>
              <a:buAutoNum type="arabicPeriod"/>
            </a:pPr>
            <a:r>
              <a:rPr lang="tr-TR" sz="2800" b="1" dirty="0">
                <a:solidFill>
                  <a:schemeClr val="bg1"/>
                </a:solidFill>
                <a:latin typeface="+mn-lt"/>
              </a:rPr>
              <a:t>İnternete bağlı kalma süresinde artışa ihtiyaç duyma</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 azaltmaya yönelik başarısız girişimlerde bulunma </a:t>
            </a:r>
          </a:p>
          <a:p>
            <a:pPr marL="514350" lvl="1" indent="-514350">
              <a:spcBef>
                <a:spcPts val="1000"/>
              </a:spcBef>
              <a:spcAft>
                <a:spcPts val="1000"/>
              </a:spcAft>
              <a:buFont typeface="+mj-lt"/>
              <a:buAutoNum type="arabicPeriod"/>
            </a:pPr>
            <a:r>
              <a:rPr lang="tr-TR" sz="2800" b="1" dirty="0">
                <a:solidFill>
                  <a:schemeClr val="bg1"/>
                </a:solidFill>
                <a:latin typeface="+mn-lt"/>
              </a:rPr>
              <a:t>İnternet kullanımının azaltılması durumunda yoksunluk belirtileri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186012128"/>
      </p:ext>
    </p:extLst>
  </p:cSld>
  <p:clrMapOvr>
    <a:masterClrMapping/>
  </p:clrMapOvr>
  <p:transition spd="slow">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err="1">
                <a:solidFill>
                  <a:schemeClr val="bg1"/>
                </a:solidFill>
                <a:latin typeface="+mn-lt"/>
              </a:rPr>
              <a:t>Rooij</a:t>
            </a:r>
            <a:r>
              <a:rPr lang="tr-TR" sz="2800" b="1" dirty="0">
                <a:solidFill>
                  <a:schemeClr val="bg1"/>
                </a:solidFill>
                <a:latin typeface="+mn-lt"/>
              </a:rPr>
              <a:t>, </a:t>
            </a:r>
            <a:r>
              <a:rPr lang="tr-TR" sz="2800" b="1" dirty="0" err="1">
                <a:solidFill>
                  <a:schemeClr val="bg1"/>
                </a:solidFill>
                <a:latin typeface="+mn-lt"/>
              </a:rPr>
              <a:t>Zinn</a:t>
            </a:r>
            <a:r>
              <a:rPr lang="tr-TR" sz="2800" b="1" dirty="0">
                <a:solidFill>
                  <a:schemeClr val="bg1"/>
                </a:solidFill>
                <a:latin typeface="+mn-lt"/>
              </a:rPr>
              <a:t>, </a:t>
            </a:r>
            <a:r>
              <a:rPr lang="tr-TR" sz="2800" b="1" dirty="0" err="1">
                <a:solidFill>
                  <a:schemeClr val="bg1"/>
                </a:solidFill>
                <a:latin typeface="+mn-lt"/>
              </a:rPr>
              <a:t>Schoenmakers</a:t>
            </a:r>
            <a:r>
              <a:rPr lang="tr-TR" sz="2800" b="1" dirty="0">
                <a:solidFill>
                  <a:schemeClr val="bg1"/>
                </a:solidFill>
                <a:latin typeface="+mn-lt"/>
              </a:rPr>
              <a:t> ve </a:t>
            </a:r>
            <a:r>
              <a:rPr lang="tr-TR" sz="2800" b="1" dirty="0" err="1">
                <a:solidFill>
                  <a:schemeClr val="bg1"/>
                </a:solidFill>
                <a:latin typeface="+mn-lt"/>
              </a:rPr>
              <a:t>Mheen</a:t>
            </a:r>
            <a:r>
              <a:rPr lang="tr-TR" sz="2800" b="1" dirty="0">
                <a:solidFill>
                  <a:schemeClr val="bg1"/>
                </a:solidFill>
                <a:latin typeface="+mn-lt"/>
              </a:rPr>
              <a:t> tarafından 2012’de geliştirilmiştir.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Bilişsel davranışçı terapi ve </a:t>
            </a:r>
            <a:r>
              <a:rPr lang="tr-TR" sz="2800" b="1" dirty="0" err="1">
                <a:solidFill>
                  <a:schemeClr val="bg1"/>
                </a:solidFill>
                <a:latin typeface="+mn-lt"/>
              </a:rPr>
              <a:t>motivasyonel</a:t>
            </a:r>
            <a:r>
              <a:rPr lang="tr-TR" sz="2800" b="1" dirty="0">
                <a:solidFill>
                  <a:schemeClr val="bg1"/>
                </a:solidFill>
                <a:latin typeface="+mn-lt"/>
              </a:rPr>
              <a:t> görüşme yaklaşımları temel alınarak oluşturulmuştur.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10 oturumdan oluşur.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Her bir oturum 45 dakika sürer.</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997143610"/>
      </p:ext>
    </p:extLst>
  </p:cSld>
  <p:clrMapOvr>
    <a:masterClrMapping/>
  </p:clrMapOvr>
  <p:transition spd="slow">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smtClean="0">
                <a:solidFill>
                  <a:schemeClr val="bg1"/>
                </a:solidFill>
                <a:latin typeface="+mn-lt"/>
              </a:rPr>
              <a:t>Oturumlar</a:t>
            </a: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Birinci Oturum</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üyeleri ile tanışma, ikinci oturum için ödevin verilmesi, problemli davranışın avantajları ve dezavantajlarının yazılacağı bir günlük tutulması.</a:t>
            </a:r>
          </a:p>
          <a:p>
            <a:pPr marL="0" lvl="1">
              <a:spcBef>
                <a:spcPts val="0"/>
              </a:spcBef>
              <a:spcAft>
                <a:spcPts val="0"/>
              </a:spcAft>
            </a:pPr>
            <a:endParaRPr lang="tr-TR" sz="2800" b="1" i="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İkinci Oturum</a:t>
            </a:r>
          </a:p>
          <a:p>
            <a:pPr marL="0" lvl="1">
              <a:spcBef>
                <a:spcPts val="0"/>
              </a:spcBef>
              <a:spcAft>
                <a:spcPts val="0"/>
              </a:spcAft>
            </a:pPr>
            <a:r>
              <a:rPr lang="tr-TR" sz="2800" b="1" dirty="0" smtClean="0">
                <a:solidFill>
                  <a:schemeClr val="bg1"/>
                </a:solidFill>
                <a:latin typeface="+mn-lt"/>
              </a:rPr>
              <a:t>Ödeve </a:t>
            </a:r>
            <a:r>
              <a:rPr lang="tr-TR" sz="2800" b="1" dirty="0">
                <a:solidFill>
                  <a:schemeClr val="bg1"/>
                </a:solidFill>
                <a:latin typeface="+mn-lt"/>
              </a:rPr>
              <a:t>dayalı olarak terapi amaçlarının belirlenmesi, danışanın bir sonraki oturuma katılımının desteklenmesi.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547837928"/>
      </p:ext>
    </p:extLst>
  </p:cSld>
  <p:clrMapOvr>
    <a:masterClrMapping/>
  </p:clrMapOvr>
  <p:transition spd="slow">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Üçüncü Oturum</a:t>
            </a:r>
          </a:p>
          <a:p>
            <a:pPr marL="0" lvl="1">
              <a:spcBef>
                <a:spcPts val="0"/>
              </a:spcBef>
              <a:spcAft>
                <a:spcPts val="0"/>
              </a:spcAft>
            </a:pPr>
            <a:r>
              <a:rPr lang="tr-TR" sz="2800" b="1" dirty="0" smtClean="0">
                <a:solidFill>
                  <a:schemeClr val="bg1"/>
                </a:solidFill>
                <a:latin typeface="+mn-lt"/>
              </a:rPr>
              <a:t>Davranışın </a:t>
            </a:r>
            <a:r>
              <a:rPr lang="tr-TR" sz="2800" b="1" dirty="0">
                <a:solidFill>
                  <a:schemeClr val="bg1"/>
                </a:solidFill>
                <a:latin typeface="+mn-lt"/>
              </a:rPr>
              <a:t>fonksiyonel analizi, fonksiyonel analizin tamamlanması ve günlük tutulmasına devam edilecek ödevin verilmesi</a:t>
            </a:r>
            <a:r>
              <a:rPr lang="tr-TR" sz="2800" b="1" dirty="0" smtClean="0">
                <a:solidFill>
                  <a:schemeClr val="bg1"/>
                </a:solidFill>
                <a:latin typeface="+mn-lt"/>
              </a:rPr>
              <a:t>.</a:t>
            </a:r>
          </a:p>
          <a:p>
            <a:pPr marL="0" lvl="1">
              <a:spcBef>
                <a:spcPts val="0"/>
              </a:spcBef>
              <a:spcAft>
                <a:spcPts val="0"/>
              </a:spcAft>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Dördüncü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Problemli </a:t>
            </a:r>
            <a:r>
              <a:rPr lang="tr-TR" sz="2800" b="1" dirty="0">
                <a:solidFill>
                  <a:schemeClr val="bg1"/>
                </a:solidFill>
                <a:latin typeface="+mn-lt"/>
              </a:rPr>
              <a:t>davranışla başa çıkmak için bilişsel davranışçı tekniklerin eğitimi ve tartışılması, bu tekniklerin uygulandığı yaşantıların takibini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963960985"/>
      </p:ext>
    </p:extLst>
  </p:cSld>
  <p:clrMapOvr>
    <a:masterClrMapping/>
  </p:clrMapOvr>
  <p:transition spd="slow">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sp>
        <p:nvSpPr>
          <p:cNvPr id="2" name="TextBox 1"/>
          <p:cNvSpPr txBox="1"/>
          <p:nvPr/>
        </p:nvSpPr>
        <p:spPr>
          <a:xfrm>
            <a:off x="177021" y="1340768"/>
            <a:ext cx="8787593" cy="3970318"/>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Beşinci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Reddetme </a:t>
            </a:r>
            <a:r>
              <a:rPr lang="tr-TR" sz="2800" b="1" dirty="0">
                <a:solidFill>
                  <a:schemeClr val="bg1"/>
                </a:solidFill>
                <a:latin typeface="+mn-lt"/>
              </a:rPr>
              <a:t>becerilerini rol oynama ve tartışma, bu becerilerin uygulanmasını içeren ev ödevi.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Altıncı Oturum</a:t>
            </a:r>
          </a:p>
          <a:p>
            <a:pPr marL="0" lvl="1">
              <a:spcBef>
                <a:spcPts val="0"/>
              </a:spcBef>
              <a:spcAft>
                <a:spcPts val="0"/>
              </a:spcAft>
            </a:pPr>
            <a:r>
              <a:rPr lang="tr-TR" sz="2800" b="1" dirty="0" smtClean="0">
                <a:solidFill>
                  <a:schemeClr val="bg1"/>
                </a:solidFill>
                <a:latin typeface="+mn-lt"/>
              </a:rPr>
              <a:t>Acil </a:t>
            </a:r>
            <a:r>
              <a:rPr lang="tr-TR" sz="2800" b="1" dirty="0">
                <a:solidFill>
                  <a:schemeClr val="bg1"/>
                </a:solidFill>
                <a:latin typeface="+mn-lt"/>
              </a:rPr>
              <a:t>eylem planı hazırlama ve kötüye gitmeyle baş etme, acil eylem planını tamamlamayı içeren ev ödevi.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(3/4)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153416483"/>
      </p:ext>
    </p:extLst>
  </p:cSld>
  <p:clrMapOvr>
    <a:masterClrMapping/>
  </p:clrMapOvr>
  <p:transition spd="slow">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91105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(Yaşam Stili Eğitim Programı)</a:t>
            </a:r>
          </a:p>
        </p:txBody>
      </p:sp>
      <p:sp>
        <p:nvSpPr>
          <p:cNvPr id="2" name="TextBox 1"/>
          <p:cNvSpPr txBox="1"/>
          <p:nvPr/>
        </p:nvSpPr>
        <p:spPr>
          <a:xfrm>
            <a:off x="177021" y="1340768"/>
            <a:ext cx="8787593" cy="4401205"/>
          </a:xfrm>
          <a:prstGeom prst="rect">
            <a:avLst/>
          </a:prstGeom>
          <a:noFill/>
        </p:spPr>
        <p:txBody>
          <a:bodyPr wrap="square" rtlCol="0">
            <a:spAutoFit/>
          </a:bodyPr>
          <a:lstStyle/>
          <a:p>
            <a:pPr marL="0" lvl="1" algn="r">
              <a:spcBef>
                <a:spcPts val="0"/>
              </a:spcBef>
              <a:spcAft>
                <a:spcPts val="0"/>
              </a:spcAft>
            </a:pPr>
            <a:r>
              <a:rPr lang="tr-TR" sz="2800" b="1" dirty="0">
                <a:solidFill>
                  <a:schemeClr val="bg1"/>
                </a:solidFill>
                <a:latin typeface="+mn-lt"/>
              </a:rPr>
              <a:t>Oturumlar</a:t>
            </a:r>
          </a:p>
          <a:p>
            <a:pPr marL="280988" lvl="1" indent="-280988">
              <a:spcBef>
                <a:spcPts val="0"/>
              </a:spcBef>
              <a:spcAft>
                <a:spcPts val="0"/>
              </a:spcAft>
              <a:buFont typeface="Wingdings" panose="05000000000000000000" pitchFamily="2" charset="2"/>
              <a:buChar char="§"/>
            </a:pPr>
            <a:endParaRPr lang="tr-TR" sz="2800" b="1" dirty="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a:solidFill>
                  <a:schemeClr val="bg1"/>
                </a:solidFill>
                <a:latin typeface="+mn-lt"/>
              </a:rPr>
              <a:t>Yedinci </a:t>
            </a:r>
            <a:r>
              <a:rPr lang="tr-TR" sz="2800" b="1" i="1" dirty="0" smtClean="0">
                <a:solidFill>
                  <a:schemeClr val="bg1"/>
                </a:solidFill>
                <a:latin typeface="+mn-lt"/>
              </a:rPr>
              <a:t>Oturum</a:t>
            </a:r>
          </a:p>
          <a:p>
            <a:pPr marL="0" lvl="1">
              <a:spcBef>
                <a:spcPts val="0"/>
              </a:spcBef>
              <a:spcAft>
                <a:spcPts val="0"/>
              </a:spcAft>
            </a:pPr>
            <a:r>
              <a:rPr lang="tr-TR" sz="2800" b="1" dirty="0" smtClean="0">
                <a:solidFill>
                  <a:schemeClr val="bg1"/>
                </a:solidFill>
                <a:latin typeface="+mn-lt"/>
              </a:rPr>
              <a:t>Tedavi </a:t>
            </a:r>
            <a:r>
              <a:rPr lang="tr-TR" sz="2800" b="1" dirty="0">
                <a:solidFill>
                  <a:schemeClr val="bg1"/>
                </a:solidFill>
                <a:latin typeface="+mn-lt"/>
              </a:rPr>
              <a:t>amaçlarının değerlendirilmesi.</a:t>
            </a:r>
          </a:p>
          <a:p>
            <a:pPr marL="0" lvl="1">
              <a:spcBef>
                <a:spcPts val="0"/>
              </a:spcBef>
              <a:spcAft>
                <a:spcPts val="0"/>
              </a:spcAft>
            </a:pPr>
            <a:endParaRPr lang="tr-TR" sz="2800" b="1" dirty="0" smtClean="0">
              <a:solidFill>
                <a:schemeClr val="bg1"/>
              </a:solidFill>
              <a:latin typeface="+mn-lt"/>
            </a:endParaRPr>
          </a:p>
          <a:p>
            <a:pPr marL="280988" lvl="1" indent="-280988">
              <a:spcBef>
                <a:spcPts val="0"/>
              </a:spcBef>
              <a:spcAft>
                <a:spcPts val="0"/>
              </a:spcAft>
              <a:buFont typeface="Wingdings" panose="05000000000000000000" pitchFamily="2" charset="2"/>
              <a:buChar char="§"/>
            </a:pPr>
            <a:r>
              <a:rPr lang="tr-TR" sz="2800" b="1" i="1" dirty="0" smtClean="0">
                <a:solidFill>
                  <a:schemeClr val="bg1"/>
                </a:solidFill>
                <a:latin typeface="+mn-lt"/>
              </a:rPr>
              <a:t>Sekiz</a:t>
            </a:r>
            <a:r>
              <a:rPr lang="tr-TR" sz="2800" b="1" i="1" dirty="0">
                <a:solidFill>
                  <a:schemeClr val="bg1"/>
                </a:solidFill>
                <a:latin typeface="+mn-lt"/>
              </a:rPr>
              <a:t>, Dokuz ve Onuncu </a:t>
            </a:r>
            <a:r>
              <a:rPr lang="tr-TR" sz="2800" b="1" i="1" dirty="0" smtClean="0">
                <a:solidFill>
                  <a:schemeClr val="bg1"/>
                </a:solidFill>
                <a:latin typeface="+mn-lt"/>
              </a:rPr>
              <a:t>Oturumlar</a:t>
            </a:r>
          </a:p>
          <a:p>
            <a:pPr marL="0" lvl="1">
              <a:spcBef>
                <a:spcPts val="0"/>
              </a:spcBef>
              <a:spcAft>
                <a:spcPts val="0"/>
              </a:spcAft>
            </a:pPr>
            <a:r>
              <a:rPr lang="tr-TR" sz="2800" b="1" dirty="0" smtClean="0">
                <a:solidFill>
                  <a:schemeClr val="bg1"/>
                </a:solidFill>
                <a:latin typeface="+mn-lt"/>
              </a:rPr>
              <a:t>Grup </a:t>
            </a:r>
            <a:r>
              <a:rPr lang="tr-TR" sz="2800" b="1" dirty="0">
                <a:solidFill>
                  <a:schemeClr val="bg1"/>
                </a:solidFill>
                <a:latin typeface="+mn-lt"/>
              </a:rPr>
              <a:t>baskısıyla başa çıkma, serbest zaman yönetimi, sosyal ağ, sosyal beceriler, gevşeme becerileri, depresif duygu durumu ve öfkeyle başa çıkma, problem çözme becerilerinin geliştirilmesi.</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(4/4)</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512468713"/>
      </p:ext>
    </p:extLst>
  </p:cSld>
  <p:clrMapOvr>
    <a:masterClrMapping/>
  </p:clrMapOvr>
  <p:transition spd="slow">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sp>
        <p:nvSpPr>
          <p:cNvPr id="2" name="TextBox 1"/>
          <p:cNvSpPr txBox="1"/>
          <p:nvPr/>
        </p:nvSpPr>
        <p:spPr>
          <a:xfrm>
            <a:off x="177021" y="1340768"/>
            <a:ext cx="8787593" cy="4431983"/>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kavramı ilk kez William </a:t>
            </a:r>
            <a:r>
              <a:rPr lang="tr-TR" sz="2800" b="1" dirty="0" err="1">
                <a:solidFill>
                  <a:schemeClr val="bg1"/>
                </a:solidFill>
                <a:latin typeface="+mn-lt"/>
              </a:rPr>
              <a:t>Glasser</a:t>
            </a:r>
            <a:r>
              <a:rPr lang="tr-TR" sz="2800" b="1" dirty="0">
                <a:solidFill>
                  <a:schemeClr val="bg1"/>
                </a:solidFill>
                <a:latin typeface="+mn-lt"/>
              </a:rPr>
              <a:t> tarafından ortaya </a:t>
            </a:r>
            <a:r>
              <a:rPr lang="tr-TR" sz="2800" b="1" dirty="0" smtClean="0">
                <a:solidFill>
                  <a:schemeClr val="bg1"/>
                </a:solidFill>
                <a:latin typeface="+mn-lt"/>
              </a:rPr>
              <a:t>atıldı.</a:t>
            </a:r>
          </a:p>
          <a:p>
            <a:pPr marL="280988" lvl="1" indent="-280988">
              <a:spcBef>
                <a:spcPts val="600"/>
              </a:spcBef>
              <a:spcAft>
                <a:spcPts val="600"/>
              </a:spcAft>
              <a:buFont typeface="Wingdings" panose="05000000000000000000" pitchFamily="2" charset="2"/>
              <a:buChar char="§"/>
            </a:pPr>
            <a:r>
              <a:rPr lang="tr-TR" sz="2800" b="1" dirty="0" smtClean="0">
                <a:solidFill>
                  <a:schemeClr val="bg1"/>
                </a:solidFill>
                <a:latin typeface="+mn-lt"/>
              </a:rPr>
              <a:t>Pozitif </a:t>
            </a:r>
            <a:r>
              <a:rPr lang="tr-TR" sz="2800" b="1" dirty="0">
                <a:solidFill>
                  <a:schemeClr val="bg1"/>
                </a:solidFill>
                <a:latin typeface="+mn-lt"/>
              </a:rPr>
              <a:t>bağımlılık,  bireyin hiç kimseye ihtiyaç duymadan kendi kendine gerçekleştirebileceği bir çalışmadır.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bir bağımlılık türüdür. </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Kişi bu bağımlılığın türünü kendisi seçer, kendi kendine </a:t>
            </a:r>
            <a:r>
              <a:rPr lang="tr-TR" sz="2800" b="1" dirty="0" smtClean="0">
                <a:solidFill>
                  <a:schemeClr val="bg1"/>
                </a:solidFill>
                <a:latin typeface="+mn-lt"/>
              </a:rPr>
              <a:t>geliştirir, </a:t>
            </a:r>
            <a:r>
              <a:rPr lang="tr-TR" sz="2800" b="1" dirty="0">
                <a:solidFill>
                  <a:schemeClr val="bg1"/>
                </a:solidFill>
                <a:latin typeface="+mn-lt"/>
              </a:rPr>
              <a:t>bağımlılığın oluşması için bir disipline girer, yaptığı şeye inanır ve bu davranışı düzenli bir temele oturtur.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463054354"/>
      </p:ext>
    </p:extLst>
  </p:cSld>
  <p:clrMapOvr>
    <a:masterClrMapping/>
  </p:clrMapOvr>
  <p:transition spd="slow">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530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(Pozitif Bağımlılık)</a:t>
            </a:r>
          </a:p>
        </p:txBody>
      </p:sp>
      <p:sp>
        <p:nvSpPr>
          <p:cNvPr id="2" name="TextBox 1"/>
          <p:cNvSpPr txBox="1"/>
          <p:nvPr/>
        </p:nvSpPr>
        <p:spPr>
          <a:xfrm>
            <a:off x="177021" y="1340768"/>
            <a:ext cx="8787593" cy="3416320"/>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Davranış tekrarlandıkça pekişir ve kesilmesi durumunda yoksunluk belirtileri ortaya çıkar.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Pozitif bağımlılık diğer negatif bağımlılıkların (alkol, madde, kumar, yeme) tersine bireyi daha güçlü kılar.</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Genellikle bireylerde yüzme, tırmanma, bisiklete binme, şarkı söyleme, dans etme ve koşma gibi davranışlara karşı pozitif bağımlılık gelişmektedir.</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911901293"/>
      </p:ext>
    </p:extLst>
  </p:cSld>
  <p:clrMapOvr>
    <a:masterClrMapping/>
  </p:clrMapOvr>
  <p:transition spd="slow">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85983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Tedavisi (</a:t>
            </a:r>
            <a:r>
              <a:rPr lang="tr-TR" sz="2400" b="1" dirty="0">
                <a:solidFill>
                  <a:schemeClr val="bg1"/>
                </a:solidFill>
                <a:latin typeface="Calibri" panose="020F0502020204030204" pitchFamily="34" charset="0"/>
              </a:rPr>
              <a:t>Pozitif Bağımlılığın Kriterleri</a:t>
            </a:r>
            <a:r>
              <a:rPr lang="tr-TR" sz="2800" b="1" dirty="0">
                <a:solidFill>
                  <a:schemeClr val="bg1"/>
                </a:solidFill>
                <a:latin typeface="Calibri" panose="020F0502020204030204" pitchFamily="34" charset="0"/>
              </a:rPr>
              <a:t>)</a:t>
            </a:r>
          </a:p>
        </p:txBody>
      </p:sp>
      <p:sp>
        <p:nvSpPr>
          <p:cNvPr id="2" name="TextBox 1"/>
          <p:cNvSpPr txBox="1"/>
          <p:nvPr/>
        </p:nvSpPr>
        <p:spPr>
          <a:xfrm>
            <a:off x="177021" y="1340768"/>
            <a:ext cx="8787593" cy="3139321"/>
          </a:xfrm>
          <a:prstGeom prst="rect">
            <a:avLst/>
          </a:prstGeom>
          <a:noFill/>
        </p:spPr>
        <p:txBody>
          <a:bodyPr wrap="square" rtlCol="0">
            <a:spAutoFit/>
          </a:bodyPr>
          <a:lstStyle/>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Bireyin yararına olmalı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Günde en az yarım saat düzenli yapılmalı ve konu üzerinde gelişim gösterilmeli</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Yapılan işe inanılmalı</a:t>
            </a:r>
          </a:p>
          <a:p>
            <a:pPr marL="280988" lvl="1" indent="-280988">
              <a:spcBef>
                <a:spcPts val="600"/>
              </a:spcBef>
              <a:spcAft>
                <a:spcPts val="600"/>
              </a:spcAft>
              <a:buFont typeface="Wingdings" panose="05000000000000000000" pitchFamily="2" charset="2"/>
              <a:buChar char="§"/>
            </a:pPr>
            <a:r>
              <a:rPr lang="tr-TR" sz="2800" b="1" dirty="0">
                <a:solidFill>
                  <a:schemeClr val="bg1"/>
                </a:solidFill>
                <a:latin typeface="+mn-lt"/>
              </a:rPr>
              <a:t>Bırakılmaya çalışıldığında yoksunluk sendromu </a:t>
            </a:r>
            <a:r>
              <a:rPr lang="tr-TR" sz="2800" b="1" dirty="0" smtClean="0">
                <a:solidFill>
                  <a:schemeClr val="bg1"/>
                </a:solidFill>
                <a:latin typeface="+mn-lt"/>
              </a:rPr>
              <a:t>yaşanmalı</a:t>
            </a:r>
            <a:endParaRPr lang="tr-TR" sz="2800" b="1" dirty="0">
              <a:solidFill>
                <a:schemeClr val="bg1"/>
              </a:solidFill>
              <a:latin typeface="+mn-lt"/>
            </a:endParaRP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6"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4055814428"/>
      </p:ext>
    </p:extLst>
  </p:cSld>
  <p:clrMapOvr>
    <a:masterClrMapping/>
  </p:clrMapOvr>
  <p:transition spd="slow">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
        <p:nvSpPr>
          <p:cNvPr id="12" name="14 Dikdörtgen"/>
          <p:cNvSpPr>
            <a:spLocks noChangeArrowheads="1"/>
          </p:cNvSpPr>
          <p:nvPr/>
        </p:nvSpPr>
        <p:spPr bwMode="auto">
          <a:xfrm>
            <a:off x="193902" y="395288"/>
            <a:ext cx="84864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TBM Teknoloji Bağımlılığı Alanı Hedef Kitle ve Modülleri</a:t>
            </a:r>
            <a:endParaRPr lang="tr-TR" sz="2800" b="1" dirty="0">
              <a:solidFill>
                <a:schemeClr val="bg1"/>
              </a:solidFill>
              <a:latin typeface="Calibri" panose="020F0502020204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66835973"/>
              </p:ext>
            </p:extLst>
          </p:nvPr>
        </p:nvGraphicFramePr>
        <p:xfrm>
          <a:off x="338506" y="1394222"/>
          <a:ext cx="8466988" cy="3840504"/>
        </p:xfrm>
        <a:graphic>
          <a:graphicData uri="http://schemas.openxmlformats.org/drawingml/2006/table">
            <a:tbl>
              <a:tblPr firstRow="1" bandRow="1">
                <a:tableStyleId>{5C22544A-7EE6-4342-B048-85BDC9FD1C3A}</a:tableStyleId>
              </a:tblPr>
              <a:tblGrid>
                <a:gridCol w="4233494"/>
                <a:gridCol w="4233494"/>
              </a:tblGrid>
              <a:tr h="508019">
                <a:tc>
                  <a:txBody>
                    <a:bodyPr/>
                    <a:lstStyle/>
                    <a:p>
                      <a:r>
                        <a:rPr lang="tr-TR" sz="2500" dirty="0" smtClean="0"/>
                        <a:t>Hedef</a:t>
                      </a:r>
                      <a:r>
                        <a:rPr lang="tr-TR" sz="2500" baseline="0" dirty="0" smtClean="0"/>
                        <a:t> Kitle</a:t>
                      </a:r>
                      <a:endParaRPr lang="tr-TR" sz="2500" dirty="0"/>
                    </a:p>
                  </a:txBody>
                  <a:tcPr marL="127005" marR="127005" marT="63502" marB="63502"/>
                </a:tc>
                <a:tc>
                  <a:txBody>
                    <a:bodyPr/>
                    <a:lstStyle/>
                    <a:p>
                      <a:r>
                        <a:rPr lang="tr-TR" sz="2500" dirty="0" smtClean="0"/>
                        <a:t>Teknoloji Bağımlılığı Modülleri</a:t>
                      </a:r>
                      <a:endParaRPr lang="tr-TR" sz="2500" dirty="0"/>
                    </a:p>
                  </a:txBody>
                  <a:tcPr marL="127005" marR="127005" marT="63502" marB="63502"/>
                </a:tc>
              </a:tr>
              <a:tr h="508019">
                <a:tc>
                  <a:txBody>
                    <a:bodyPr/>
                    <a:lstStyle/>
                    <a:p>
                      <a:r>
                        <a:rPr lang="tr-TR" sz="2500" dirty="0" smtClean="0"/>
                        <a:t>Okul Öncesi ve 1. sınıf</a:t>
                      </a:r>
                      <a:endParaRPr lang="tr-TR" sz="2500" dirty="0"/>
                    </a:p>
                  </a:txBody>
                  <a:tcPr marL="127005" marR="127005" marT="63502" marB="63502"/>
                </a:tc>
                <a:tc>
                  <a:txBody>
                    <a:bodyPr/>
                    <a:lstStyle/>
                    <a:p>
                      <a:r>
                        <a:rPr lang="tr-TR" sz="2800" dirty="0" smtClean="0">
                          <a:sym typeface="Webdings" panose="05030102010509060703" pitchFamily="18" charset="2"/>
                        </a:rPr>
                        <a:t></a:t>
                      </a:r>
                      <a:endParaRPr lang="tr-TR" sz="2800" dirty="0"/>
                    </a:p>
                  </a:txBody>
                  <a:tcPr marL="127005" marR="127005" marT="63502" marB="63502"/>
                </a:tc>
              </a:tr>
              <a:tr h="508019">
                <a:tc>
                  <a:txBody>
                    <a:bodyPr/>
                    <a:lstStyle/>
                    <a:p>
                      <a:r>
                        <a:rPr lang="tr-TR" sz="2500" dirty="0" smtClean="0"/>
                        <a:t>İlkokul (2, 3, 4)</a:t>
                      </a:r>
                      <a:endParaRPr lang="tr-TR" sz="2500" dirty="0"/>
                    </a:p>
                  </a:txBody>
                  <a:tcPr marL="127005" marR="127005" marT="63502" marB="63502"/>
                </a:tc>
                <a:tc>
                  <a:txBody>
                    <a:bodyPr/>
                    <a:lstStyle/>
                    <a:p>
                      <a:r>
                        <a:rPr lang="tr-TR" sz="2800" dirty="0" smtClean="0">
                          <a:sym typeface="Webdings" panose="05030102010509060703" pitchFamily="18" charset="2"/>
                        </a:rPr>
                        <a:t></a:t>
                      </a:r>
                      <a:endParaRPr lang="tr-TR" sz="2800" dirty="0"/>
                    </a:p>
                  </a:txBody>
                  <a:tcPr marL="127005" marR="127005" marT="63502" marB="63502"/>
                </a:tc>
              </a:tr>
              <a:tr h="508019">
                <a:tc>
                  <a:txBody>
                    <a:bodyPr/>
                    <a:lstStyle/>
                    <a:p>
                      <a:r>
                        <a:rPr lang="tr-TR" sz="2500" dirty="0" smtClean="0"/>
                        <a:t>Ortaokul (5, 6, 7, 8)</a:t>
                      </a:r>
                      <a:endParaRPr lang="tr-TR" sz="2500" dirty="0"/>
                    </a:p>
                  </a:txBody>
                  <a:tcPr marL="127005" marR="127005" marT="63502" marB="63502"/>
                </a:tc>
                <a:tc>
                  <a:txBody>
                    <a:bodyPr/>
                    <a:lstStyle/>
                    <a:p>
                      <a:r>
                        <a:rPr lang="tr-TR" sz="2800" dirty="0" smtClean="0">
                          <a:sym typeface="Webdings" panose="05030102010509060703" pitchFamily="18" charset="2"/>
                        </a:rPr>
                        <a:t></a:t>
                      </a:r>
                      <a:endParaRPr lang="tr-TR" sz="2800" dirty="0"/>
                    </a:p>
                  </a:txBody>
                  <a:tcPr marL="127005" marR="127005" marT="63502" marB="63502"/>
                </a:tc>
              </a:tr>
              <a:tr h="643775">
                <a:tc>
                  <a:txBody>
                    <a:bodyPr/>
                    <a:lstStyle/>
                    <a:p>
                      <a:r>
                        <a:rPr lang="tr-TR" sz="2500" dirty="0" smtClean="0"/>
                        <a:t>Lise (9, 10, 11, 12 )</a:t>
                      </a:r>
                      <a:endParaRPr lang="tr-TR" sz="2500" dirty="0"/>
                    </a:p>
                  </a:txBody>
                  <a:tcPr marL="127005" marR="127005" marT="63502" marB="63502"/>
                </a:tc>
                <a:tc>
                  <a:txBody>
                    <a:bodyPr/>
                    <a:lstStyle/>
                    <a:p>
                      <a:r>
                        <a:rPr lang="tr-TR" sz="3400" dirty="0" smtClean="0">
                          <a:sym typeface="Webdings" panose="05030102010509060703" pitchFamily="18" charset="2"/>
                        </a:rPr>
                        <a:t></a:t>
                      </a:r>
                      <a:endParaRPr lang="tr-TR" sz="3400" dirty="0"/>
                    </a:p>
                  </a:txBody>
                  <a:tcPr marL="127005" marR="127005" marT="63502" marB="63502"/>
                </a:tc>
              </a:tr>
              <a:tr h="643775">
                <a:tc>
                  <a:txBody>
                    <a:bodyPr/>
                    <a:lstStyle/>
                    <a:p>
                      <a:r>
                        <a:rPr lang="tr-TR" sz="2500" dirty="0" smtClean="0"/>
                        <a:t>Yetişkin</a:t>
                      </a:r>
                      <a:endParaRPr lang="tr-TR" sz="2500" dirty="0"/>
                    </a:p>
                  </a:txBody>
                  <a:tcPr marL="127005" marR="127005" marT="63502" marB="63502"/>
                </a:tc>
                <a:tc>
                  <a:txBody>
                    <a:bodyPr/>
                    <a:lstStyle/>
                    <a:p>
                      <a:r>
                        <a:rPr lang="tr-TR" sz="3400" dirty="0" smtClean="0">
                          <a:sym typeface="Webdings" panose="05030102010509060703" pitchFamily="18" charset="2"/>
                        </a:rPr>
                        <a:t></a:t>
                      </a:r>
                      <a:endParaRPr lang="tr-TR" sz="3400" dirty="0"/>
                    </a:p>
                  </a:txBody>
                  <a:tcPr marL="127005" marR="127005" marT="63502" marB="63502"/>
                </a:tc>
              </a:tr>
            </a:tbl>
          </a:graphicData>
        </a:graphic>
      </p:graphicFrame>
    </p:spTree>
    <p:extLst>
      <p:ext uri="{BB962C8B-B14F-4D97-AF65-F5344CB8AC3E}">
        <p14:creationId xmlns:p14="http://schemas.microsoft.com/office/powerpoint/2010/main" val="3807651328"/>
      </p:ext>
    </p:extLst>
  </p:cSld>
  <p:clrMapOvr>
    <a:masterClrMapping/>
  </p:clrMapOvr>
  <p:transition spd="slow">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717" y="510183"/>
            <a:ext cx="5112567" cy="30675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567" y="3284984"/>
            <a:ext cx="4620867" cy="286493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98977"/>
            <a:ext cx="9144000" cy="759023"/>
          </a:xfrm>
          <a:prstGeom prst="rect">
            <a:avLst/>
          </a:prstGeom>
        </p:spPr>
      </p:pic>
    </p:spTree>
    <p:extLst>
      <p:ext uri="{BB962C8B-B14F-4D97-AF65-F5344CB8AC3E}">
        <p14:creationId xmlns:p14="http://schemas.microsoft.com/office/powerpoint/2010/main" val="108585666"/>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1719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Young’a</a:t>
            </a:r>
            <a:r>
              <a:rPr lang="tr-TR" sz="2800" b="1" dirty="0">
                <a:solidFill>
                  <a:schemeClr val="bg1"/>
                </a:solidFill>
                <a:latin typeface="Calibri" panose="020F0502020204030204" pitchFamily="34" charset="0"/>
              </a:rPr>
              <a:t> Göre İnternet Bağımlılığı Tanı Kriterleri</a:t>
            </a:r>
          </a:p>
        </p:txBody>
      </p:sp>
      <p:sp>
        <p:nvSpPr>
          <p:cNvPr id="2" name="TextBox 1"/>
          <p:cNvSpPr txBox="1"/>
          <p:nvPr/>
        </p:nvSpPr>
        <p:spPr>
          <a:xfrm>
            <a:off x="177021" y="1340768"/>
            <a:ext cx="8787593" cy="4308872"/>
          </a:xfrm>
          <a:prstGeom prst="rect">
            <a:avLst/>
          </a:prstGeom>
          <a:noFill/>
        </p:spPr>
        <p:txBody>
          <a:bodyPr wrap="square" rtlCol="0">
            <a:spAutoFit/>
          </a:bodyPr>
          <a:lstStyle/>
          <a:p>
            <a:pPr marL="514350" lvl="1" indent="-514350">
              <a:spcBef>
                <a:spcPts val="1000"/>
              </a:spcBef>
              <a:spcAft>
                <a:spcPts val="1000"/>
              </a:spcAft>
              <a:buFont typeface="+mj-lt"/>
              <a:buAutoNum type="arabicPeriod" startAt="5"/>
            </a:pPr>
            <a:r>
              <a:rPr lang="tr-TR" sz="2800" b="1" dirty="0">
                <a:solidFill>
                  <a:schemeClr val="bg1"/>
                </a:solidFill>
                <a:latin typeface="+mn-lt"/>
              </a:rPr>
              <a:t>Başlangıçta olduğundan daha uzun süre internete bağlı kalma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İnternetin aşırı kullanılması yüzünden ilişkiler, okul ya da işle ilgili sorunlar yaşama</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kalabilmek için aile üyelerine, terapiste ya da başkalarına yalan söyleme</a:t>
            </a:r>
          </a:p>
          <a:p>
            <a:pPr marL="514350" lvl="1" indent="-514350">
              <a:spcBef>
                <a:spcPts val="1000"/>
              </a:spcBef>
              <a:spcAft>
                <a:spcPts val="1000"/>
              </a:spcAft>
              <a:buFont typeface="+mj-lt"/>
              <a:buAutoNum type="arabicPeriod" startAt="5"/>
            </a:pPr>
            <a:r>
              <a:rPr lang="tr-TR" sz="2800" b="1" dirty="0">
                <a:solidFill>
                  <a:schemeClr val="bg1"/>
                </a:solidFill>
                <a:latin typeface="+mn-lt"/>
              </a:rPr>
              <a:t>İnternete bağlı kalınan süre içerisinde duygulanım değişikliğinin olması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3365321033"/>
      </p:ext>
    </p:extLst>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sp>
        <p:nvSpPr>
          <p:cNvPr id="2" name="TextBox 1"/>
          <p:cNvSpPr txBox="1"/>
          <p:nvPr/>
        </p:nvSpPr>
        <p:spPr>
          <a:xfrm>
            <a:off x="177021" y="1340768"/>
            <a:ext cx="8787593" cy="2246769"/>
          </a:xfrm>
          <a:prstGeom prst="rect">
            <a:avLst/>
          </a:prstGeom>
          <a:noFill/>
        </p:spPr>
        <p:txBody>
          <a:bodyPr wrap="square" rtlCol="0">
            <a:spAutoFit/>
          </a:bodyPr>
          <a:lstStyle/>
          <a:p>
            <a:pPr marL="0" lvl="1">
              <a:spcBef>
                <a:spcPts val="900"/>
              </a:spcBef>
              <a:spcAft>
                <a:spcPts val="900"/>
              </a:spcAft>
            </a:pPr>
            <a:r>
              <a:rPr lang="tr-TR" sz="2800" b="1" dirty="0">
                <a:solidFill>
                  <a:schemeClr val="bg1"/>
                </a:solidFill>
                <a:latin typeface="+mn-lt"/>
              </a:rPr>
              <a:t>Kişinin on iki  aylık  bir  dönem  içinde  herhangi  bir  zamanda  ortaya  çıkan,  aşağıdakilerin  </a:t>
            </a:r>
            <a:r>
              <a:rPr lang="tr-TR" sz="2800" b="1" dirty="0" smtClean="0">
                <a:solidFill>
                  <a:schemeClr val="bg1"/>
                </a:solidFill>
                <a:latin typeface="+mn-lt"/>
              </a:rPr>
              <a:t>üçü  </a:t>
            </a:r>
            <a:r>
              <a:rPr lang="tr-TR" sz="2800" b="1" dirty="0">
                <a:solidFill>
                  <a:schemeClr val="bg1"/>
                </a:solidFill>
                <a:latin typeface="+mn-lt"/>
              </a:rPr>
              <a:t>veya  daha  fazlasıyla kendini  gösteren,  klinik  olarak  belirgin  bir  bozulmaya  ya da  sıkıntıya  yol  açan  uygunsuz  bir internet  kullanımının olması lazımdır. </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(1/2)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926613359"/>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76389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err="1">
                <a:solidFill>
                  <a:schemeClr val="bg1"/>
                </a:solidFill>
                <a:latin typeface="Calibri" panose="020F0502020204030204" pitchFamily="34" charset="0"/>
              </a:rPr>
              <a:t>Goldberg’e</a:t>
            </a:r>
            <a:r>
              <a:rPr lang="tr-TR" sz="2800" b="1" dirty="0">
                <a:solidFill>
                  <a:schemeClr val="bg1"/>
                </a:solidFill>
                <a:latin typeface="Calibri" panose="020F0502020204030204" pitchFamily="34" charset="0"/>
              </a:rPr>
              <a:t> Göre İnternet Bağımlılığı Tanı Kriterleri</a:t>
            </a:r>
          </a:p>
        </p:txBody>
      </p:sp>
      <p:sp>
        <p:nvSpPr>
          <p:cNvPr id="2" name="TextBox 1"/>
          <p:cNvSpPr txBox="1"/>
          <p:nvPr/>
        </p:nvSpPr>
        <p:spPr>
          <a:xfrm>
            <a:off x="177021" y="1340768"/>
            <a:ext cx="8787593" cy="2708434"/>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Tolerans gelişimi</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Yoksunluk gelişmesi</a:t>
            </a:r>
          </a:p>
          <a:p>
            <a:pPr marL="280988" lvl="1" indent="-280988">
              <a:spcBef>
                <a:spcPts val="900"/>
              </a:spcBef>
              <a:spcAft>
                <a:spcPts val="900"/>
              </a:spcAft>
              <a:buFont typeface="Wingdings" panose="05000000000000000000" pitchFamily="2" charset="2"/>
              <a:buChar char="§"/>
            </a:pPr>
            <a:r>
              <a:rPr lang="tr-TR" sz="2800" b="1" dirty="0" err="1">
                <a:solidFill>
                  <a:schemeClr val="bg1"/>
                </a:solidFill>
                <a:latin typeface="+mn-lt"/>
              </a:rPr>
              <a:t>Psikomotor</a:t>
            </a:r>
            <a:r>
              <a:rPr lang="tr-TR" sz="2800" b="1" dirty="0">
                <a:solidFill>
                  <a:schemeClr val="bg1"/>
                </a:solidFill>
                <a:latin typeface="+mn-lt"/>
              </a:rPr>
              <a:t> ajitasyon, bunaltı, internette neler olduğu hakkında takıntılı düşüncelerden en az iki tanesinin ortaya çıkması</a:t>
            </a:r>
          </a:p>
        </p:txBody>
      </p:sp>
      <p:sp>
        <p:nvSpPr>
          <p:cNvPr id="9" name="14 Dikdörtgen"/>
          <p:cNvSpPr>
            <a:spLocks noChangeArrowheads="1"/>
          </p:cNvSpPr>
          <p:nvPr/>
        </p:nvSpPr>
        <p:spPr bwMode="auto">
          <a:xfrm>
            <a:off x="8331402" y="5693186"/>
            <a:ext cx="700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tr-TR" sz="2000" dirty="0" smtClean="0">
                <a:solidFill>
                  <a:schemeClr val="bg1"/>
                </a:solidFill>
                <a:latin typeface="Calibri" panose="020F0502020204030204" pitchFamily="34" charset="0"/>
              </a:rPr>
              <a:t>(2/2)</a:t>
            </a:r>
            <a:endParaRPr lang="tr-TR" sz="2000" dirty="0">
              <a:solidFill>
                <a:schemeClr val="bg1"/>
              </a:solidFill>
              <a:latin typeface="Calibri" panose="020F0502020204030204" pitchFamily="34" charset="0"/>
            </a:endParaRPr>
          </a:p>
        </p:txBody>
      </p:sp>
      <p:grpSp>
        <p:nvGrpSpPr>
          <p:cNvPr id="15" name="Group 14"/>
          <p:cNvGrpSpPr/>
          <p:nvPr/>
        </p:nvGrpSpPr>
        <p:grpSpPr>
          <a:xfrm>
            <a:off x="0" y="6107005"/>
            <a:ext cx="9144000" cy="759023"/>
            <a:chOff x="0" y="6107005"/>
            <a:chExt cx="9144000" cy="759023"/>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8"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328002906"/>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7021" y="1340768"/>
            <a:ext cx="8787593" cy="1184940"/>
          </a:xfrm>
          <a:prstGeom prst="rect">
            <a:avLst/>
          </a:prstGeom>
          <a:noFill/>
        </p:spPr>
        <p:txBody>
          <a:bodyPr wrap="square" rtlCol="0">
            <a:spAutoFit/>
          </a:bodyPr>
          <a:lstStyle/>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Özgül Patolojik İnternet Kullanımı (ÖPİK)</a:t>
            </a:r>
          </a:p>
          <a:p>
            <a:pPr marL="280988" lvl="1" indent="-280988">
              <a:spcBef>
                <a:spcPts val="900"/>
              </a:spcBef>
              <a:spcAft>
                <a:spcPts val="900"/>
              </a:spcAft>
              <a:buFont typeface="Wingdings" panose="05000000000000000000" pitchFamily="2" charset="2"/>
              <a:buChar char="§"/>
            </a:pPr>
            <a:r>
              <a:rPr lang="tr-TR" sz="2800" b="1" dirty="0">
                <a:solidFill>
                  <a:schemeClr val="bg1"/>
                </a:solidFill>
                <a:latin typeface="+mn-lt"/>
              </a:rPr>
              <a:t>Genel Patolojik İnternet Kullanımı (GPİK)</a:t>
            </a:r>
          </a:p>
        </p:txBody>
      </p:sp>
      <p:sp>
        <p:nvSpPr>
          <p:cNvPr id="11" name="14 Dikdörtgen"/>
          <p:cNvSpPr>
            <a:spLocks noChangeArrowheads="1"/>
          </p:cNvSpPr>
          <p:nvPr/>
        </p:nvSpPr>
        <p:spPr bwMode="auto">
          <a:xfrm>
            <a:off x="179388" y="395288"/>
            <a:ext cx="55478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smtClean="0">
                <a:solidFill>
                  <a:schemeClr val="bg1"/>
                </a:solidFill>
                <a:latin typeface="Calibri" panose="020F0502020204030204" pitchFamily="34" charset="0"/>
              </a:rPr>
              <a:t>İnternet Bağımlılığı İsimlendirmeleri</a:t>
            </a:r>
            <a:endParaRPr lang="tr-TR" sz="2800" b="1" dirty="0">
              <a:solidFill>
                <a:schemeClr val="bg1"/>
              </a:solidFill>
              <a:latin typeface="Calibri" panose="020F0502020204030204" pitchFamily="34" charset="0"/>
            </a:endParaRPr>
          </a:p>
        </p:txBody>
      </p:sp>
      <p:grpSp>
        <p:nvGrpSpPr>
          <p:cNvPr id="19" name="Group 18"/>
          <p:cNvGrpSpPr/>
          <p:nvPr/>
        </p:nvGrpSpPr>
        <p:grpSpPr>
          <a:xfrm>
            <a:off x="0" y="6107005"/>
            <a:ext cx="9144000" cy="759023"/>
            <a:chOff x="0" y="6107005"/>
            <a:chExt cx="9144000" cy="759023"/>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21"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208513694"/>
      </p:ext>
    </p:extLst>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Düz Bağlayıcı"/>
          <p:cNvCxnSpPr/>
          <p:nvPr/>
        </p:nvCxnSpPr>
        <p:spPr>
          <a:xfrm>
            <a:off x="179388" y="971550"/>
            <a:ext cx="878522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75" name="14 Dikdörtgen"/>
          <p:cNvSpPr>
            <a:spLocks noChangeArrowheads="1"/>
          </p:cNvSpPr>
          <p:nvPr/>
        </p:nvSpPr>
        <p:spPr bwMode="auto">
          <a:xfrm>
            <a:off x="179388" y="395288"/>
            <a:ext cx="5310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54013" indent="-3540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sz="2800" b="1" dirty="0">
                <a:solidFill>
                  <a:schemeClr val="bg1"/>
                </a:solidFill>
                <a:latin typeface="Calibri" panose="020F0502020204030204" pitchFamily="34" charset="0"/>
              </a:rPr>
              <a:t>İnternet Bağımlılığının Alt Grupları</a:t>
            </a:r>
          </a:p>
        </p:txBody>
      </p:sp>
      <p:sp>
        <p:nvSpPr>
          <p:cNvPr id="2" name="TextBox 1"/>
          <p:cNvSpPr txBox="1"/>
          <p:nvPr/>
        </p:nvSpPr>
        <p:spPr>
          <a:xfrm>
            <a:off x="177021" y="1340768"/>
            <a:ext cx="8787593" cy="4262705"/>
          </a:xfrm>
          <a:prstGeom prst="rect">
            <a:avLst/>
          </a:prstGeom>
          <a:noFill/>
        </p:spPr>
        <p:txBody>
          <a:bodyPr wrap="square" rtlCol="0">
            <a:spAutoFit/>
          </a:bodyPr>
          <a:lstStyle/>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seks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sohbet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Sanal arkadaşlık bağımlılığı </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oyun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kumar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Çevirim-içi bilgi bağımlılığı</a:t>
            </a:r>
          </a:p>
          <a:p>
            <a:pPr marL="280988" lvl="1" indent="-280988">
              <a:spcBef>
                <a:spcPts val="600"/>
              </a:spcBef>
              <a:spcAft>
                <a:spcPts val="900"/>
              </a:spcAft>
              <a:buFont typeface="Wingdings" panose="05000000000000000000" pitchFamily="2" charset="2"/>
              <a:buChar char="§"/>
            </a:pPr>
            <a:r>
              <a:rPr lang="tr-TR" sz="2800" b="1" dirty="0">
                <a:solidFill>
                  <a:schemeClr val="bg1"/>
                </a:solidFill>
                <a:latin typeface="+mn-lt"/>
              </a:rPr>
              <a:t>İnternette dolaşma bağımlılığı</a:t>
            </a:r>
          </a:p>
        </p:txBody>
      </p:sp>
      <p:grpSp>
        <p:nvGrpSpPr>
          <p:cNvPr id="10" name="Group 9"/>
          <p:cNvGrpSpPr/>
          <p:nvPr/>
        </p:nvGrpSpPr>
        <p:grpSpPr>
          <a:xfrm>
            <a:off x="0" y="6107005"/>
            <a:ext cx="9144000" cy="759023"/>
            <a:chOff x="0" y="6107005"/>
            <a:chExt cx="9144000" cy="759023"/>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07005"/>
              <a:ext cx="9144000" cy="759023"/>
            </a:xfrm>
            <a:prstGeom prst="rect">
              <a:avLst/>
            </a:prstGeom>
            <a:noFill/>
            <a:ln>
              <a:noFill/>
            </a:ln>
          </p:spPr>
        </p:pic>
        <p:sp>
          <p:nvSpPr>
            <p:cNvPr id="17" name="9 Metin kutusu"/>
            <p:cNvSpPr txBox="1">
              <a:spLocks noChangeArrowheads="1"/>
            </p:cNvSpPr>
            <p:nvPr/>
          </p:nvSpPr>
          <p:spPr bwMode="auto">
            <a:xfrm>
              <a:off x="1331640" y="6165304"/>
              <a:ext cx="6408712" cy="540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ts val="4100"/>
                </a:lnSpc>
              </a:pPr>
              <a:r>
                <a:rPr lang="tr-TR" sz="1600" b="1" dirty="0" smtClean="0">
                  <a:latin typeface="Calibri" panose="020F0502020204030204" pitchFamily="34" charset="0"/>
                  <a:ea typeface="Verdana" panose="020B0604030504040204" pitchFamily="34" charset="0"/>
                  <a:cs typeface="Calibri" panose="020F0502020204030204" pitchFamily="34" charset="0"/>
                </a:rPr>
                <a:t>TÜRKİYE BAĞIMLILIKLA MÜCADELE EĞİTİM PROGRAMI (TBM)</a:t>
              </a:r>
              <a:endParaRPr lang="tr-TR" sz="1600" b="1" dirty="0">
                <a:latin typeface="Calibri" panose="020F0502020204030204" pitchFamily="34" charset="0"/>
                <a:ea typeface="Verdana" panose="020B0604030504040204" pitchFamily="34" charset="0"/>
                <a:cs typeface="Calibri" panose="020F0502020204030204" pitchFamily="34" charset="0"/>
              </a:endParaRPr>
            </a:p>
          </p:txBody>
        </p:sp>
      </p:grpSp>
    </p:spTree>
    <p:extLst>
      <p:ext uri="{BB962C8B-B14F-4D97-AF65-F5344CB8AC3E}">
        <p14:creationId xmlns:p14="http://schemas.microsoft.com/office/powerpoint/2010/main" val="153121036"/>
      </p:ext>
    </p:extLst>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2247</Words>
  <Application>Microsoft Office PowerPoint</Application>
  <PresentationFormat>Ekran Gösterisi (4:3)</PresentationFormat>
  <Paragraphs>341</Paragraphs>
  <Slides>49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49</vt:i4>
      </vt:variant>
    </vt:vector>
  </HeadingPairs>
  <TitlesOfParts>
    <vt:vector size="55" baseType="lpstr">
      <vt:lpstr>Arial</vt:lpstr>
      <vt:lpstr>Calibri</vt:lpstr>
      <vt:lpstr>Verdana</vt:lpstr>
      <vt:lpstr>Webdings</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dc:creator>
  <cp:lastModifiedBy>Derya Akyılmaz</cp:lastModifiedBy>
  <cp:revision>395</cp:revision>
  <dcterms:created xsi:type="dcterms:W3CDTF">2010-12-23T09:12:01Z</dcterms:created>
  <dcterms:modified xsi:type="dcterms:W3CDTF">2015-01-30T15:24:43Z</dcterms:modified>
</cp:coreProperties>
</file>